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5" r:id="rId9"/>
    <p:sldId id="266" r:id="rId10"/>
    <p:sldId id="264" r:id="rId11"/>
    <p:sldId id="257" r:id="rId12"/>
    <p:sldId id="267" r:id="rId13"/>
    <p:sldId id="270" r:id="rId14"/>
    <p:sldId id="268" r:id="rId15"/>
    <p:sldId id="269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2040"/>
    <a:srgbClr val="00356B"/>
    <a:srgbClr val="F5B43F"/>
    <a:srgbClr val="595959"/>
    <a:srgbClr val="01557A"/>
    <a:srgbClr val="E7E055"/>
    <a:srgbClr val="F55D40"/>
    <a:srgbClr val="164368"/>
    <a:srgbClr val="184972"/>
    <a:srgbClr val="1133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27" autoAdjust="0"/>
    <p:restoredTop sz="94660"/>
  </p:normalViewPr>
  <p:slideViewPr>
    <p:cSldViewPr snapToGrid="0">
      <p:cViewPr>
        <p:scale>
          <a:sx n="80" d="100"/>
          <a:sy n="80" d="100"/>
        </p:scale>
        <p:origin x="1824" y="7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56F850-796B-4C89-AD42-93D31F27F89A}" type="datetimeFigureOut">
              <a:rPr lang="en-US" smtClean="0"/>
              <a:t>8/10/2020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F82043-790A-43BF-B61F-7030A71E88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7400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F82043-790A-43BF-B61F-7030A71E880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2103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4F7212B-5BC2-4EC2-94FE-EDBFFCE5C4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9EF1B4C2-41E4-458D-A36F-6E0BC0D6F7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95DB5CE-A93E-425A-BEEA-EA5F6AA13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8/10/2020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C052302-B100-4378-A83F-C7FEC86159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07E9D74-2AAD-4BDF-9B1E-885095360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5134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D283147-50C9-4027-BC09-EE21A8FF4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6254F8B7-21B4-4D34-A5D4-861BB344F5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526B1ED-0027-4644-947E-4EC7D40AB0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8/10/2020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56BE3DC-ADF8-4ACE-8863-3286DBD313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004EDAF-5890-4717-BB3F-602682A06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1206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5A173114-2898-44E3-B3D8-619B4C4772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0A025A74-3180-46F1-ACA7-8E1DD319FD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38AD2D9-CBFB-4C73-911C-BE266FB740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8/10/2020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1C2C921-8858-45C9-B5A6-8411F9B73B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D68EF65-187F-4F62-B418-8BA0E8006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8862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59ADEC2-AD89-453C-85E6-0AFFFFB1B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DA0500E-6DDC-403F-AA0E-1C86D138EC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4FF51A2-F98D-4DBC-BEDD-29D51828D3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8/10/2020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EF21FC5-CE8B-4444-9C97-59CA53AAB7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529FFC6-BE8C-40B7-B30C-F4A063B5D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5237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887506D-B41C-43A3-B093-98EC2E3A7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46002AAD-2230-41DF-B53B-5F3DEEC8E2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675FEED-4BEC-4D66-ACC0-260EE6CA2B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8/10/2020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4EA156C-A0D1-4297-A925-9547E6EA2E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4F8971E-DD77-4C4F-8EC2-EFEC5AFC16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3009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DAB01EB-BFB9-45A2-A9B5-517D0109D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2BB1A33-F125-4C65-BA07-86DD9FC7202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B74975E5-07DA-4F40-BBF8-C66CD3B078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092C390A-3B90-4A9D-B7D6-793B8D1B0F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8/10/2020</a:t>
            </a:fld>
            <a:endParaRPr 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31BC6C47-E7B5-4D63-BB37-EE84F2A5AD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0DDD2640-9BF0-4B27-8909-0EBEABD949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1074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51F57FA-C12C-4E19-9DD7-68E8B5754E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0FA074BB-1E09-4BF3-B627-BB8836AE4F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23750CE9-0AFD-4272-AC3B-E8A875C6D0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18EFCC45-38D0-4A0E-A88C-CAF74879FB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A4541F23-3554-4A64-BFFC-A8F74CD009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F522E6A2-C184-48C4-B1B8-739A75122D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8/10/2020</a:t>
            </a:fld>
            <a:endParaRPr 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A7D51D52-A28E-4D1D-A9DC-915F5A4347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D9C2E42B-C8B0-41C3-8E03-B56646DED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0614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705DC6B-4367-4091-A839-FBE40C2F4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31A90697-9CA4-4E19-AEAE-6BD7150D8E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8/10/2020</a:t>
            </a:fld>
            <a:endParaRPr 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DF3E8D00-1AC8-453A-A93F-08766D83DE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8197C571-472E-42FF-A5EC-0761017AF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3591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F4C92DF0-0A9F-4975-85BD-077E25A214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8/10/2020</a:t>
            </a:fld>
            <a:endParaRPr 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49703FC7-4DDF-4825-A366-9D57EF1731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8E25542-CDB0-49F6-B417-A06B0EE1F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872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F117D4E-5ABB-4D5F-81A8-2B5487E210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F1FA4DA-2E57-4785-92E2-A96F50B3C8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70C5F57D-C033-4F17-BD54-6E088C7A8D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2EF121EF-9D3C-4A6D-A8C8-426811AF05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8/10/2020</a:t>
            </a:fld>
            <a:endParaRPr 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13E72EDD-DF0F-4DB4-8724-06B8B6BA22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20D1EC73-C1A6-4F36-BC6D-36E892870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0441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0390F06-1DE8-4F39-B97C-2F942AB284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DD47E16F-AAEC-4AF5-8E53-F18063452F2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6E1FC83C-7430-47E1-8BAE-1D5B329396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BFC835A2-5E13-40E1-A627-E2F4EEC805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8/10/2020</a:t>
            </a:fld>
            <a:endParaRPr 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0B94F539-26FA-4CE7-B2C9-36C6115F04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BB611A7F-5CC0-43A4-970B-8BE00EDF6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1744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1A6036A7-330E-4AA1-A4CA-450876092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A170966F-C101-4F5E-BD02-90400DA4A2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37D2764-2F89-4053-B41B-91E7687675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788972-4DE4-4408-BD81-4F8DDB5F6E88}" type="datetimeFigureOut">
              <a:rPr lang="en-US" smtClean="0"/>
              <a:t>8/10/2020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49FC5A2-6F6C-4D2C-8E7D-344F3D7B69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536BDF6-EFFB-47B2-9000-3C807A5822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7107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microsoft.com/office/2007/relationships/hdphoto" Target="../media/hdphoto4.wdp"/><Relationship Id="rId3" Type="http://schemas.openxmlformats.org/officeDocument/2006/relationships/image" Target="../media/image2.png"/><Relationship Id="rId7" Type="http://schemas.microsoft.com/office/2007/relationships/hdphoto" Target="../media/hdphoto1.wdp"/><Relationship Id="rId12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microsoft.com/office/2007/relationships/hdphoto" Target="../media/hdphoto3.wdp"/><Relationship Id="rId5" Type="http://schemas.openxmlformats.org/officeDocument/2006/relationships/image" Target="../media/image4.png"/><Relationship Id="rId10" Type="http://schemas.openxmlformats.org/officeDocument/2006/relationships/image" Target="../media/image7.png"/><Relationship Id="rId4" Type="http://schemas.openxmlformats.org/officeDocument/2006/relationships/image" Target="../media/image3.png"/><Relationship Id="rId9" Type="http://schemas.microsoft.com/office/2007/relationships/hdphoto" Target="../media/hdphoto2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76.svg"/><Relationship Id="rId3" Type="http://schemas.openxmlformats.org/officeDocument/2006/relationships/image" Target="../media/image31.png"/><Relationship Id="rId7" Type="http://schemas.openxmlformats.org/officeDocument/2006/relationships/image" Target="../media/image70.svg"/><Relationship Id="rId12" Type="http://schemas.openxmlformats.org/officeDocument/2006/relationships/image" Target="../media/image7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11" Type="http://schemas.openxmlformats.org/officeDocument/2006/relationships/image" Target="../media/image74.svg"/><Relationship Id="rId5" Type="http://schemas.openxmlformats.org/officeDocument/2006/relationships/image" Target="../media/image68.svg"/><Relationship Id="rId15" Type="http://schemas.openxmlformats.org/officeDocument/2006/relationships/image" Target="../media/image78.png"/><Relationship Id="rId10" Type="http://schemas.openxmlformats.org/officeDocument/2006/relationships/image" Target="../media/image73.png"/><Relationship Id="rId4" Type="http://schemas.openxmlformats.org/officeDocument/2006/relationships/image" Target="../media/image67.png"/><Relationship Id="rId9" Type="http://schemas.openxmlformats.org/officeDocument/2006/relationships/image" Target="../media/image72.svg"/><Relationship Id="rId14" Type="http://schemas.openxmlformats.org/officeDocument/2006/relationships/image" Target="../media/image7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18" Type="http://schemas.openxmlformats.org/officeDocument/2006/relationships/image" Target="../media/image27.png"/><Relationship Id="rId3" Type="http://schemas.openxmlformats.org/officeDocument/2006/relationships/image" Target="../media/image12.svg"/><Relationship Id="rId21" Type="http://schemas.openxmlformats.org/officeDocument/2006/relationships/image" Target="../media/image30.png"/><Relationship Id="rId7" Type="http://schemas.openxmlformats.org/officeDocument/2006/relationships/image" Target="../media/image16.svg"/><Relationship Id="rId12" Type="http://schemas.openxmlformats.org/officeDocument/2006/relationships/image" Target="../media/image21.png"/><Relationship Id="rId17" Type="http://schemas.openxmlformats.org/officeDocument/2006/relationships/image" Target="../media/image26.png"/><Relationship Id="rId2" Type="http://schemas.openxmlformats.org/officeDocument/2006/relationships/image" Target="../media/image11.png"/><Relationship Id="rId16" Type="http://schemas.openxmlformats.org/officeDocument/2006/relationships/image" Target="../media/image25.png"/><Relationship Id="rId20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svg"/><Relationship Id="rId15" Type="http://schemas.openxmlformats.org/officeDocument/2006/relationships/image" Target="../media/image24.png"/><Relationship Id="rId10" Type="http://schemas.openxmlformats.org/officeDocument/2006/relationships/image" Target="../media/image19.png"/><Relationship Id="rId19" Type="http://schemas.openxmlformats.org/officeDocument/2006/relationships/image" Target="../media/image28.png"/><Relationship Id="rId4" Type="http://schemas.openxmlformats.org/officeDocument/2006/relationships/image" Target="../media/image13.png"/><Relationship Id="rId9" Type="http://schemas.openxmlformats.org/officeDocument/2006/relationships/image" Target="../media/image18.svg"/><Relationship Id="rId14" Type="http://schemas.openxmlformats.org/officeDocument/2006/relationships/image" Target="../media/image23.png"/><Relationship Id="rId22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https://community.powerbi.com/t5/Data-Stories-Gallery/PowerBI-Visual-Library/td-p/998398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12.svg"/><Relationship Id="rId18" Type="http://schemas.openxmlformats.org/officeDocument/2006/relationships/image" Target="../media/image53.png"/><Relationship Id="rId3" Type="http://schemas.openxmlformats.org/officeDocument/2006/relationships/image" Target="../media/image44.png"/><Relationship Id="rId21" Type="http://schemas.openxmlformats.org/officeDocument/2006/relationships/image" Target="../media/image56.png"/><Relationship Id="rId7" Type="http://schemas.openxmlformats.org/officeDocument/2006/relationships/image" Target="../media/image48.pn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image" Target="../media/image43.png"/><Relationship Id="rId16" Type="http://schemas.openxmlformats.org/officeDocument/2006/relationships/image" Target="../media/image15.png"/><Relationship Id="rId20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5" Type="http://schemas.openxmlformats.org/officeDocument/2006/relationships/image" Target="../media/image46.png"/><Relationship Id="rId15" Type="http://schemas.openxmlformats.org/officeDocument/2006/relationships/image" Target="../media/image14.svg"/><Relationship Id="rId10" Type="http://schemas.openxmlformats.org/officeDocument/2006/relationships/image" Target="../media/image51.png"/><Relationship Id="rId19" Type="http://schemas.openxmlformats.org/officeDocument/2006/relationships/image" Target="../media/image54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Relationship Id="rId1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 78">
            <a:extLst>
              <a:ext uri="{FF2B5EF4-FFF2-40B4-BE49-F238E27FC236}">
                <a16:creationId xmlns:a16="http://schemas.microsoft.com/office/drawing/2014/main" id="{C04510BF-5579-48F6-8961-F2FB3C80D0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2120507"/>
              </p:ext>
            </p:extLst>
          </p:nvPr>
        </p:nvGraphicFramePr>
        <p:xfrm>
          <a:off x="1503310" y="-655109"/>
          <a:ext cx="6054128" cy="746760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269282">
                  <a:extLst>
                    <a:ext uri="{9D8B030D-6E8A-4147-A177-3AD203B41FA5}">
                      <a16:colId xmlns:a16="http://schemas.microsoft.com/office/drawing/2014/main" val="1233481184"/>
                    </a:ext>
                  </a:extLst>
                </a:gridCol>
                <a:gridCol w="1378835">
                  <a:extLst>
                    <a:ext uri="{9D8B030D-6E8A-4147-A177-3AD203B41FA5}">
                      <a16:colId xmlns:a16="http://schemas.microsoft.com/office/drawing/2014/main" val="4194853655"/>
                    </a:ext>
                  </a:extLst>
                </a:gridCol>
                <a:gridCol w="736979">
                  <a:extLst>
                    <a:ext uri="{9D8B030D-6E8A-4147-A177-3AD203B41FA5}">
                      <a16:colId xmlns:a16="http://schemas.microsoft.com/office/drawing/2014/main" val="1291443419"/>
                    </a:ext>
                  </a:extLst>
                </a:gridCol>
                <a:gridCol w="764274">
                  <a:extLst>
                    <a:ext uri="{9D8B030D-6E8A-4147-A177-3AD203B41FA5}">
                      <a16:colId xmlns:a16="http://schemas.microsoft.com/office/drawing/2014/main" val="3514105516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810840608"/>
                    </a:ext>
                  </a:extLst>
                </a:gridCol>
                <a:gridCol w="990358">
                  <a:extLst>
                    <a:ext uri="{9D8B030D-6E8A-4147-A177-3AD203B41FA5}">
                      <a16:colId xmlns:a16="http://schemas.microsoft.com/office/drawing/2014/main" val="3848389343"/>
                    </a:ext>
                  </a:extLst>
                </a:gridCol>
              </a:tblGrid>
              <a:tr h="302821"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400" b="0" dirty="0">
                          <a:solidFill>
                            <a:schemeClr val="bg1"/>
                          </a:solidFill>
                        </a:rPr>
                        <a:t>Result</a:t>
                      </a:r>
                      <a:endParaRPr lang="en-US" sz="14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bg1"/>
                          </a:solidFill>
                        </a:rPr>
                        <a:t>Output Level</a:t>
                      </a: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bg1"/>
                          </a:solidFill>
                        </a:rPr>
                        <a:t>Instant Detect</a:t>
                      </a: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bg1"/>
                          </a:solidFill>
                        </a:rPr>
                        <a:t>All Areas Output</a:t>
                      </a: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bg1"/>
                          </a:solidFill>
                        </a:rPr>
                        <a:t>Models</a:t>
                      </a: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9956841"/>
                  </a:ext>
                </a:extLst>
              </a:tr>
              <a:tr h="1150721">
                <a:tc>
                  <a:txBody>
                    <a:bodyPr/>
                    <a:lstStyle/>
                    <a:p>
                      <a:r>
                        <a:rPr lang="en-US" sz="1400" dirty="0"/>
                        <a:t>Image Classification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Image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400" b="0" dirty="0">
                          <a:solidFill>
                            <a:srgbClr val="FF0000"/>
                          </a:solidFill>
                        </a:rPr>
                        <a:t>✖</a:t>
                      </a:r>
                      <a:endParaRPr lang="en-US" sz="1400" b="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800" b="1" dirty="0">
                          <a:solidFill>
                            <a:schemeClr val="accent1"/>
                          </a:solidFill>
                        </a:rPr>
                        <a:t>〇</a:t>
                      </a:r>
                      <a:endParaRPr lang="en-US" sz="1800" b="1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VGG</a:t>
                      </a:r>
                    </a:p>
                    <a:p>
                      <a:pPr algn="ctr"/>
                      <a:r>
                        <a:rPr lang="en-US" sz="1400" dirty="0" err="1"/>
                        <a:t>ResNet</a:t>
                      </a:r>
                      <a:endParaRPr lang="en-US" sz="1400" dirty="0"/>
                    </a:p>
                    <a:p>
                      <a:pPr algn="ctr"/>
                      <a:r>
                        <a:rPr lang="en-US" sz="1400" dirty="0"/>
                        <a:t>Inception</a:t>
                      </a:r>
                    </a:p>
                    <a:p>
                      <a:pPr algn="ctr"/>
                      <a:r>
                        <a:rPr lang="en-US" sz="1400" dirty="0" err="1"/>
                        <a:t>MobileNet</a:t>
                      </a:r>
                      <a:endParaRPr lang="en-US" sz="1400" dirty="0"/>
                    </a:p>
                    <a:p>
                      <a:pPr algn="ctr"/>
                      <a:r>
                        <a:rPr lang="en-US" sz="1400" dirty="0" err="1"/>
                        <a:t>DenseNet</a:t>
                      </a:r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5283454"/>
                  </a:ext>
                </a:extLst>
              </a:tr>
              <a:tr h="1150721">
                <a:tc>
                  <a:txBody>
                    <a:bodyPr/>
                    <a:lstStyle/>
                    <a:p>
                      <a:r>
                        <a:rPr lang="en-US" sz="1400" dirty="0"/>
                        <a:t>Image Classification</a:t>
                      </a:r>
                    </a:p>
                    <a:p>
                      <a:r>
                        <a:rPr lang="en-US" sz="1400" dirty="0"/>
                        <a:t>Localization</a:t>
                      </a:r>
                      <a:endParaRPr lang="ja-JP" alt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Box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400" b="0" dirty="0">
                          <a:solidFill>
                            <a:srgbClr val="FF0000"/>
                          </a:solidFill>
                        </a:rPr>
                        <a:t>✖</a:t>
                      </a:r>
                      <a:endParaRPr 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ja-JP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✖</a:t>
                      </a:r>
                      <a:endParaRPr 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HOG</a:t>
                      </a:r>
                    </a:p>
                    <a:p>
                      <a:pPr algn="ctr"/>
                      <a:r>
                        <a:rPr lang="en-US" sz="1400" dirty="0"/>
                        <a:t>BOF</a:t>
                      </a:r>
                    </a:p>
                    <a:p>
                      <a:pPr algn="ctr"/>
                      <a:r>
                        <a:rPr lang="en-US" sz="1400" dirty="0"/>
                        <a:t>PASCAL VOC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9398175"/>
                  </a:ext>
                </a:extLst>
              </a:tr>
              <a:tr h="1150721">
                <a:tc>
                  <a:txBody>
                    <a:bodyPr/>
                    <a:lstStyle/>
                    <a:p>
                      <a:r>
                        <a:rPr lang="en-US" sz="1400" dirty="0"/>
                        <a:t>Object Detection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Box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800" b="1" dirty="0">
                          <a:solidFill>
                            <a:schemeClr val="accent1"/>
                          </a:solidFill>
                        </a:rPr>
                        <a:t>〇</a:t>
                      </a:r>
                      <a:endParaRPr lang="en-US" sz="1800" b="1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ja-JP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✖</a:t>
                      </a:r>
                      <a:endParaRPr 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R-CNN</a:t>
                      </a:r>
                    </a:p>
                    <a:p>
                      <a:pPr algn="ctr"/>
                      <a:r>
                        <a:rPr lang="en-US" sz="1400" dirty="0"/>
                        <a:t>Fast R-CNN</a:t>
                      </a:r>
                    </a:p>
                    <a:p>
                      <a:pPr algn="ctr"/>
                      <a:r>
                        <a:rPr lang="en-US" sz="1400" dirty="0"/>
                        <a:t>SDD</a:t>
                      </a:r>
                    </a:p>
                    <a:p>
                      <a:pPr algn="ctr"/>
                      <a:r>
                        <a:rPr lang="en-US" sz="1400" dirty="0"/>
                        <a:t>YOLO</a:t>
                      </a:r>
                    </a:p>
                    <a:p>
                      <a:pPr algn="ctr"/>
                      <a:r>
                        <a:rPr lang="en-US" sz="1400" dirty="0" err="1"/>
                        <a:t>RetinaNet</a:t>
                      </a:r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6357391"/>
                  </a:ext>
                </a:extLst>
              </a:tr>
              <a:tr h="1150721">
                <a:tc>
                  <a:txBody>
                    <a:bodyPr/>
                    <a:lstStyle/>
                    <a:p>
                      <a:r>
                        <a:rPr lang="en-US" sz="1400" dirty="0"/>
                        <a:t>Semantic Segmentation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Pixel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400" b="0" dirty="0">
                          <a:solidFill>
                            <a:srgbClr val="FF0000"/>
                          </a:solidFill>
                        </a:rPr>
                        <a:t>✖</a:t>
                      </a:r>
                      <a:endParaRPr 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800" b="1" dirty="0">
                          <a:solidFill>
                            <a:schemeClr val="accent1"/>
                          </a:solidFill>
                        </a:rPr>
                        <a:t>〇</a:t>
                      </a:r>
                      <a:endParaRPr lang="en-US" sz="1800" b="1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U-NET</a:t>
                      </a:r>
                    </a:p>
                    <a:p>
                      <a:pPr algn="ctr"/>
                      <a:r>
                        <a:rPr lang="it-IT" sz="1400" dirty="0"/>
                        <a:t>MULTISCALE</a:t>
                      </a:r>
                    </a:p>
                    <a:p>
                      <a:pPr algn="ctr"/>
                      <a:r>
                        <a:rPr lang="it-IT" sz="1400" dirty="0"/>
                        <a:t>HYBRID CNN-CRF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2236501"/>
                  </a:ext>
                </a:extLst>
              </a:tr>
              <a:tr h="1150721">
                <a:tc>
                  <a:txBody>
                    <a:bodyPr/>
                    <a:lstStyle/>
                    <a:p>
                      <a:r>
                        <a:rPr lang="en-US" sz="1400" dirty="0"/>
                        <a:t>Instant Segmentation</a:t>
                      </a:r>
                    </a:p>
                    <a:p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Pixel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ja-JP" altLang="en-US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72C4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〇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72C4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400" b="0" dirty="0">
                          <a:solidFill>
                            <a:srgbClr val="FF0000"/>
                          </a:solidFill>
                        </a:rPr>
                        <a:t>✖</a:t>
                      </a:r>
                      <a:endParaRPr 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Mask R-CNN</a:t>
                      </a:r>
                    </a:p>
                    <a:p>
                      <a:pPr algn="ctr"/>
                      <a:r>
                        <a:rPr lang="en-US" sz="1400" dirty="0" err="1"/>
                        <a:t>DeepMask</a:t>
                      </a:r>
                      <a:endParaRPr lang="en-US" sz="1400" dirty="0"/>
                    </a:p>
                    <a:p>
                      <a:pPr algn="ctr"/>
                      <a:r>
                        <a:rPr lang="en-US" sz="1400" dirty="0"/>
                        <a:t>FCIS</a:t>
                      </a:r>
                    </a:p>
                    <a:p>
                      <a:pPr algn="ctr"/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6538934"/>
                  </a:ext>
                </a:extLst>
              </a:tr>
              <a:tr h="1150721">
                <a:tc>
                  <a:txBody>
                    <a:bodyPr/>
                    <a:lstStyle/>
                    <a:p>
                      <a:r>
                        <a:rPr lang="en-US" sz="1400" dirty="0"/>
                        <a:t>Panoptic Segmentation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Pixel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ja-JP" altLang="en-US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72C4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〇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72C4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ja-JP" alt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72C4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〇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72C4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Panoptic Feature Pyramid Network</a:t>
                      </a:r>
                    </a:p>
                    <a:p>
                      <a:pPr algn="ctr"/>
                      <a:r>
                        <a:rPr lang="en-US" sz="1400" dirty="0" err="1"/>
                        <a:t>UPSNet</a:t>
                      </a:r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8963020"/>
                  </a:ext>
                </a:extLst>
              </a:tr>
            </a:tbl>
          </a:graphicData>
        </a:graphic>
      </p:graphicFrame>
      <p:pic>
        <p:nvPicPr>
          <p:cNvPr id="5" name="図 4">
            <a:extLst>
              <a:ext uri="{FF2B5EF4-FFF2-40B4-BE49-F238E27FC236}">
                <a16:creationId xmlns:a16="http://schemas.microsoft.com/office/drawing/2014/main" id="{C7EC8FDD-389F-4FA5-A3C4-E15D2EBD56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8780" y="484"/>
            <a:ext cx="1286367" cy="914479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90D0E2D-F1CF-450C-ADDE-4D5DED3FD160}"/>
              </a:ext>
            </a:extLst>
          </p:cNvPr>
          <p:cNvSpPr txBox="1"/>
          <p:nvPr/>
        </p:nvSpPr>
        <p:spPr>
          <a:xfrm>
            <a:off x="2809545" y="-54843"/>
            <a:ext cx="1283987" cy="129043"/>
          </a:xfrm>
          <a:prstGeom prst="rect">
            <a:avLst/>
          </a:prstGeom>
          <a:solidFill>
            <a:srgbClr val="FF0000"/>
          </a:solidFill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dirty="0">
                <a:solidFill>
                  <a:schemeClr val="bg1"/>
                </a:solidFill>
              </a:rPr>
              <a:t>Dog 98%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6EB88842-242B-4ACB-86AF-3F8DD4C24C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0362" y="2347272"/>
            <a:ext cx="1286367" cy="914479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BCDD7B13-A66A-40E2-A855-DF69B81055DE}"/>
              </a:ext>
            </a:extLst>
          </p:cNvPr>
          <p:cNvSpPr/>
          <p:nvPr/>
        </p:nvSpPr>
        <p:spPr>
          <a:xfrm>
            <a:off x="3036832" y="2378125"/>
            <a:ext cx="396391" cy="8007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C5726B89-22D2-436E-884D-27FF10B44D82}"/>
              </a:ext>
            </a:extLst>
          </p:cNvPr>
          <p:cNvSpPr/>
          <p:nvPr/>
        </p:nvSpPr>
        <p:spPr>
          <a:xfrm>
            <a:off x="3350473" y="2462214"/>
            <a:ext cx="458984" cy="6845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2D1F3563-BBE8-4343-AFC5-29B195C52EC2}"/>
              </a:ext>
            </a:extLst>
          </p:cNvPr>
          <p:cNvSpPr txBox="1"/>
          <p:nvPr/>
        </p:nvSpPr>
        <p:spPr>
          <a:xfrm>
            <a:off x="3019130" y="2296374"/>
            <a:ext cx="434416" cy="139640"/>
          </a:xfrm>
          <a:prstGeom prst="rect">
            <a:avLst/>
          </a:prstGeom>
          <a:solidFill>
            <a:srgbClr val="FF0000"/>
          </a:solidFill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bg1"/>
                </a:solidFill>
              </a:rPr>
              <a:t>Dog 93%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AB8FA9E2-75E2-4BC7-9F5A-6A347C795B3A}"/>
              </a:ext>
            </a:extLst>
          </p:cNvPr>
          <p:cNvSpPr txBox="1"/>
          <p:nvPr/>
        </p:nvSpPr>
        <p:spPr>
          <a:xfrm>
            <a:off x="3338827" y="3091204"/>
            <a:ext cx="477454" cy="119309"/>
          </a:xfrm>
          <a:prstGeom prst="rect">
            <a:avLst/>
          </a:prstGeom>
          <a:solidFill>
            <a:srgbClr val="FF0000"/>
          </a:solidFill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bg1"/>
                </a:solidFill>
              </a:rPr>
              <a:t>Dog 97%</a:t>
            </a:r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BE280C29-3FB2-49FE-BF71-C6BAA6A2F6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1991" y="3491018"/>
            <a:ext cx="1286367" cy="914479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8C622A7E-6A0C-4605-BAFE-2E533C8EBB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8597" y="5166128"/>
            <a:ext cx="1287680" cy="354457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0B6F9641-9532-4241-8159-BC69B759678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3622"/>
          <a:stretch/>
        </p:blipFill>
        <p:spPr>
          <a:xfrm>
            <a:off x="2828596" y="4608071"/>
            <a:ext cx="1287680" cy="571856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DA20FB66-B920-49F4-A036-432C28854F3D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45903" y="4706678"/>
            <a:ext cx="463584" cy="759368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27FFFC80-4D59-4F72-B009-C2CC45F46932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49476" y="4756623"/>
            <a:ext cx="392483" cy="676890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6647C322-EC66-4003-B24F-7AC9080D202D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08214" y="6318816"/>
            <a:ext cx="1287680" cy="354457"/>
          </a:xfrm>
          <a:prstGeom prst="rect">
            <a:avLst/>
          </a:prstGeom>
        </p:spPr>
      </p:pic>
      <p:pic>
        <p:nvPicPr>
          <p:cNvPr id="18" name="図 17">
            <a:extLst>
              <a:ext uri="{FF2B5EF4-FFF2-40B4-BE49-F238E27FC236}">
                <a16:creationId xmlns:a16="http://schemas.microsoft.com/office/drawing/2014/main" id="{094AB98F-CA57-4EC8-9D4A-F22E4C6E2F0D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rcRect t="53622"/>
          <a:stretch/>
        </p:blipFill>
        <p:spPr>
          <a:xfrm>
            <a:off x="2808213" y="5760759"/>
            <a:ext cx="1287680" cy="571856"/>
          </a:xfrm>
          <a:prstGeom prst="rect">
            <a:avLst/>
          </a:prstGeom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8491C9A3-7E35-4418-9E1B-69AE134DDBBF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25520" y="5859366"/>
            <a:ext cx="463584" cy="759368"/>
          </a:xfrm>
          <a:prstGeom prst="rect">
            <a:avLst/>
          </a:prstGeom>
        </p:spPr>
      </p:pic>
      <p:pic>
        <p:nvPicPr>
          <p:cNvPr id="20" name="図 19">
            <a:extLst>
              <a:ext uri="{FF2B5EF4-FFF2-40B4-BE49-F238E27FC236}">
                <a16:creationId xmlns:a16="http://schemas.microsoft.com/office/drawing/2014/main" id="{3E8B7185-FB32-4F02-8516-76596698912E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29093" y="5909311"/>
            <a:ext cx="392483" cy="676890"/>
          </a:xfrm>
          <a:prstGeom prst="rect">
            <a:avLst/>
          </a:prstGeom>
        </p:spPr>
      </p:pic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3A600423-43F7-4FBF-81A8-46BD3C648381}"/>
              </a:ext>
            </a:extLst>
          </p:cNvPr>
          <p:cNvSpPr txBox="1"/>
          <p:nvPr/>
        </p:nvSpPr>
        <p:spPr>
          <a:xfrm>
            <a:off x="1489662" y="-1023267"/>
            <a:ext cx="6081424" cy="369332"/>
          </a:xfrm>
          <a:prstGeom prst="rect">
            <a:avLst/>
          </a:prstGeom>
          <a:solidFill>
            <a:srgbClr val="333F50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Object Detection</a:t>
            </a:r>
          </a:p>
        </p:txBody>
      </p:sp>
      <p:pic>
        <p:nvPicPr>
          <p:cNvPr id="22" name="図 21">
            <a:extLst>
              <a:ext uri="{FF2B5EF4-FFF2-40B4-BE49-F238E27FC236}">
                <a16:creationId xmlns:a16="http://schemas.microsoft.com/office/drawing/2014/main" id="{2EA635E4-0D2D-4129-A0AA-79A5803DA7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0039" y="1177411"/>
            <a:ext cx="1286367" cy="914479"/>
          </a:xfrm>
          <a:prstGeom prst="rect">
            <a:avLst/>
          </a:prstGeom>
        </p:spPr>
      </p:pic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88B6E032-6B5F-473D-A4FE-AF0201E59B8B}"/>
              </a:ext>
            </a:extLst>
          </p:cNvPr>
          <p:cNvSpPr/>
          <p:nvPr/>
        </p:nvSpPr>
        <p:spPr>
          <a:xfrm>
            <a:off x="3016509" y="1208264"/>
            <a:ext cx="705067" cy="8007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5F913899-5ABB-4EF9-A991-6FD1613E964C}"/>
              </a:ext>
            </a:extLst>
          </p:cNvPr>
          <p:cNvSpPr txBox="1"/>
          <p:nvPr/>
        </p:nvSpPr>
        <p:spPr>
          <a:xfrm>
            <a:off x="2998807" y="1106952"/>
            <a:ext cx="743152" cy="159201"/>
          </a:xfrm>
          <a:prstGeom prst="rect">
            <a:avLst/>
          </a:prstGeom>
          <a:solidFill>
            <a:srgbClr val="FF0000"/>
          </a:solidFill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bg1"/>
                </a:solidFill>
              </a:rPr>
              <a:t>Dog 93%</a:t>
            </a:r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993E8DE8-4788-46D2-906A-BE3D1B9E70C9}"/>
              </a:ext>
            </a:extLst>
          </p:cNvPr>
          <p:cNvSpPr/>
          <p:nvPr/>
        </p:nvSpPr>
        <p:spPr>
          <a:xfrm>
            <a:off x="1489662" y="6812491"/>
            <a:ext cx="6095072" cy="202100"/>
          </a:xfrm>
          <a:prstGeom prst="rect">
            <a:avLst/>
          </a:prstGeom>
          <a:solidFill>
            <a:srgbClr val="333F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https://jingwora.github.io/</a:t>
            </a:r>
          </a:p>
        </p:txBody>
      </p:sp>
    </p:spTree>
    <p:extLst>
      <p:ext uri="{BB962C8B-B14F-4D97-AF65-F5344CB8AC3E}">
        <p14:creationId xmlns:p14="http://schemas.microsoft.com/office/powerpoint/2010/main" val="13719037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5C241130-4E83-4476-A9B3-8BD4358382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982" y="277535"/>
            <a:ext cx="3164098" cy="1566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8396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B3FFA3F9-3AAE-40DF-9E5B-274A9870498D}"/>
              </a:ext>
            </a:extLst>
          </p:cNvPr>
          <p:cNvSpPr/>
          <p:nvPr/>
        </p:nvSpPr>
        <p:spPr>
          <a:xfrm>
            <a:off x="736493" y="771386"/>
            <a:ext cx="1492157" cy="1805510"/>
          </a:xfrm>
          <a:prstGeom prst="rect">
            <a:avLst/>
          </a:prstGeom>
          <a:solidFill>
            <a:srgbClr val="4C5C96">
              <a:alpha val="70000"/>
            </a:srgbClr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7285F44-649E-478D-A9BD-7A56844E0464}"/>
              </a:ext>
            </a:extLst>
          </p:cNvPr>
          <p:cNvSpPr/>
          <p:nvPr/>
        </p:nvSpPr>
        <p:spPr>
          <a:xfrm>
            <a:off x="2322245" y="771386"/>
            <a:ext cx="1492157" cy="1805510"/>
          </a:xfrm>
          <a:prstGeom prst="rect">
            <a:avLst/>
          </a:prstGeom>
          <a:solidFill>
            <a:srgbClr val="3F4E85">
              <a:alpha val="70000"/>
            </a:srgbClr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8A66290-3BFB-4893-BFE6-83266D3FAF1C}"/>
              </a:ext>
            </a:extLst>
          </p:cNvPr>
          <p:cNvSpPr/>
          <p:nvPr/>
        </p:nvSpPr>
        <p:spPr>
          <a:xfrm>
            <a:off x="3907997" y="771386"/>
            <a:ext cx="1492157" cy="1805510"/>
          </a:xfrm>
          <a:prstGeom prst="rect">
            <a:avLst/>
          </a:prstGeom>
          <a:solidFill>
            <a:srgbClr val="4C5C96">
              <a:alpha val="70000"/>
            </a:srgbClr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3871502-36D9-4AEE-AE95-19A7664721E3}"/>
              </a:ext>
            </a:extLst>
          </p:cNvPr>
          <p:cNvSpPr/>
          <p:nvPr/>
        </p:nvSpPr>
        <p:spPr>
          <a:xfrm>
            <a:off x="5493750" y="771386"/>
            <a:ext cx="1492157" cy="1805510"/>
          </a:xfrm>
          <a:prstGeom prst="rect">
            <a:avLst/>
          </a:prstGeom>
          <a:solidFill>
            <a:srgbClr val="3F4E85">
              <a:alpha val="70000"/>
            </a:srgbClr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2B47A9B-8354-4312-A33D-878CCFA08D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810" y="1105546"/>
            <a:ext cx="1094910" cy="944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5D9E573-0417-4FD0-B1E6-C92F935AB8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1346" y="1076127"/>
            <a:ext cx="1166473" cy="930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067FBAB9-FC42-42FA-96D6-14B9D165DF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6763" y="1073343"/>
            <a:ext cx="1159316" cy="1009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9659CDC5-0A49-413D-ACC7-247E4F21B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8811" y="1106197"/>
            <a:ext cx="1353186" cy="943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7E47852B-2526-4079-B774-860DCF7F1E73}"/>
              </a:ext>
            </a:extLst>
          </p:cNvPr>
          <p:cNvSpPr txBox="1"/>
          <p:nvPr/>
        </p:nvSpPr>
        <p:spPr>
          <a:xfrm>
            <a:off x="824612" y="2153387"/>
            <a:ext cx="1241687" cy="276999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Data Analysis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212943A-0F53-49CD-9011-AAC6A2D43D7E}"/>
              </a:ext>
            </a:extLst>
          </p:cNvPr>
          <p:cNvSpPr txBox="1"/>
          <p:nvPr/>
        </p:nvSpPr>
        <p:spPr>
          <a:xfrm>
            <a:off x="2462275" y="2149708"/>
            <a:ext cx="1195712" cy="276999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Data Science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EF54EA9-679D-469D-B46C-3E2BB3046C69}"/>
              </a:ext>
            </a:extLst>
          </p:cNvPr>
          <p:cNvSpPr txBox="1"/>
          <p:nvPr/>
        </p:nvSpPr>
        <p:spPr>
          <a:xfrm>
            <a:off x="4009994" y="2153387"/>
            <a:ext cx="1317540" cy="276999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Data Engineer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8FF1645-61A3-4191-8B9F-14500D63EB4D}"/>
              </a:ext>
            </a:extLst>
          </p:cNvPr>
          <p:cNvSpPr txBox="1"/>
          <p:nvPr/>
        </p:nvSpPr>
        <p:spPr>
          <a:xfrm>
            <a:off x="5531917" y="2153387"/>
            <a:ext cx="1453283" cy="276999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Web Developer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B13BA7D-1989-469E-8EA0-59F6A31535FC}"/>
              </a:ext>
            </a:extLst>
          </p:cNvPr>
          <p:cNvSpPr/>
          <p:nvPr/>
        </p:nvSpPr>
        <p:spPr>
          <a:xfrm>
            <a:off x="7079503" y="771386"/>
            <a:ext cx="1492157" cy="1805510"/>
          </a:xfrm>
          <a:prstGeom prst="rect">
            <a:avLst/>
          </a:prstGeom>
          <a:solidFill>
            <a:srgbClr val="3F4E85">
              <a:alpha val="70000"/>
            </a:srgbClr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9DA068-FBB3-4F2A-AF15-28BBB9260D84}"/>
              </a:ext>
            </a:extLst>
          </p:cNvPr>
          <p:cNvSpPr txBox="1"/>
          <p:nvPr/>
        </p:nvSpPr>
        <p:spPr>
          <a:xfrm>
            <a:off x="7117670" y="2153387"/>
            <a:ext cx="1453283" cy="276999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Cloud Engineer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622F7683-AC8D-41C2-AA3F-980D8F580B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4045" y="995924"/>
            <a:ext cx="1223072" cy="1086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61060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98DC8D00-10AC-4B98-BEA5-B95AEA4F2FD1}"/>
              </a:ext>
            </a:extLst>
          </p:cNvPr>
          <p:cNvSpPr/>
          <p:nvPr/>
        </p:nvSpPr>
        <p:spPr>
          <a:xfrm>
            <a:off x="263471" y="77492"/>
            <a:ext cx="10755824" cy="6447296"/>
          </a:xfrm>
          <a:prstGeom prst="rect">
            <a:avLst/>
          </a:prstGeom>
          <a:solidFill>
            <a:schemeClr val="bg1"/>
          </a:solidFill>
          <a:ln w="762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E3984DA-7FA7-432B-B780-F3DF72F61DA5}"/>
              </a:ext>
            </a:extLst>
          </p:cNvPr>
          <p:cNvSpPr/>
          <p:nvPr/>
        </p:nvSpPr>
        <p:spPr>
          <a:xfrm>
            <a:off x="564221" y="791587"/>
            <a:ext cx="5204289" cy="452717"/>
          </a:xfrm>
          <a:prstGeom prst="rect">
            <a:avLst/>
          </a:prstGeom>
          <a:solidFill>
            <a:srgbClr val="1133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6CAD0AA-706E-463A-9F6C-897C115A2A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8294256"/>
              </p:ext>
            </p:extLst>
          </p:nvPr>
        </p:nvGraphicFramePr>
        <p:xfrm>
          <a:off x="564220" y="1208870"/>
          <a:ext cx="5189070" cy="11074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37814">
                  <a:extLst>
                    <a:ext uri="{9D8B030D-6E8A-4147-A177-3AD203B41FA5}">
                      <a16:colId xmlns:a16="http://schemas.microsoft.com/office/drawing/2014/main" val="615014416"/>
                    </a:ext>
                  </a:extLst>
                </a:gridCol>
                <a:gridCol w="1037814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037814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1037814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1037814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</a:tblGrid>
              <a:tr h="20847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3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Machine</a:t>
                      </a: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3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Material</a:t>
                      </a: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3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Man</a:t>
                      </a: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3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Method</a:t>
                      </a: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3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Plan</a:t>
                      </a: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3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Actual</a:t>
                      </a: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3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4698682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96F3BD74-CF2E-410E-B65E-78A16EF12C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2977935"/>
              </p:ext>
            </p:extLst>
          </p:nvPr>
        </p:nvGraphicFramePr>
        <p:xfrm>
          <a:off x="579718" y="2793898"/>
          <a:ext cx="5189070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37814">
                  <a:extLst>
                    <a:ext uri="{9D8B030D-6E8A-4147-A177-3AD203B41FA5}">
                      <a16:colId xmlns:a16="http://schemas.microsoft.com/office/drawing/2014/main" val="615014416"/>
                    </a:ext>
                  </a:extLst>
                </a:gridCol>
                <a:gridCol w="1037814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037814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1037814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1037814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Checking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Checked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Status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IQ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Line1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Line2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46986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Line3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84827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Line4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0193033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45A71CF-6683-499D-B978-EE1B65F6E6E1}"/>
              </a:ext>
            </a:extLst>
          </p:cNvPr>
          <p:cNvSpPr txBox="1"/>
          <p:nvPr/>
        </p:nvSpPr>
        <p:spPr>
          <a:xfrm>
            <a:off x="654993" y="839538"/>
            <a:ext cx="1035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4M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764BFC-E91E-4562-86F6-89B51E4DA5F9}"/>
              </a:ext>
            </a:extLst>
          </p:cNvPr>
          <p:cNvSpPr txBox="1"/>
          <p:nvPr/>
        </p:nvSpPr>
        <p:spPr>
          <a:xfrm>
            <a:off x="579718" y="2424566"/>
            <a:ext cx="2257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QA Status</a:t>
            </a:r>
          </a:p>
        </p:txBody>
      </p:sp>
      <p:graphicFrame>
        <p:nvGraphicFramePr>
          <p:cNvPr id="11" name="Table 4">
            <a:extLst>
              <a:ext uri="{FF2B5EF4-FFF2-40B4-BE49-F238E27FC236}">
                <a16:creationId xmlns:a16="http://schemas.microsoft.com/office/drawing/2014/main" id="{452378F7-7C78-40CA-8A43-E609ADA5E1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2082649"/>
              </p:ext>
            </p:extLst>
          </p:nvPr>
        </p:nvGraphicFramePr>
        <p:xfrm>
          <a:off x="579717" y="5313975"/>
          <a:ext cx="1464235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64235">
                  <a:extLst>
                    <a:ext uri="{9D8B030D-6E8A-4147-A177-3AD203B41FA5}">
                      <a16:colId xmlns:a16="http://schemas.microsoft.com/office/drawing/2014/main" val="6150144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PPM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B8848182-1563-4AAE-912C-B6C21D226904}"/>
              </a:ext>
            </a:extLst>
          </p:cNvPr>
          <p:cNvSpPr txBox="1"/>
          <p:nvPr/>
        </p:nvSpPr>
        <p:spPr>
          <a:xfrm>
            <a:off x="579718" y="4944643"/>
            <a:ext cx="2257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PPM</a:t>
            </a:r>
          </a:p>
        </p:txBody>
      </p:sp>
      <p:graphicFrame>
        <p:nvGraphicFramePr>
          <p:cNvPr id="15" name="Table 4">
            <a:extLst>
              <a:ext uri="{FF2B5EF4-FFF2-40B4-BE49-F238E27FC236}">
                <a16:creationId xmlns:a16="http://schemas.microsoft.com/office/drawing/2014/main" id="{BAA97EC2-3263-4D3C-A93D-9AF6DF6762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7540348"/>
              </p:ext>
            </p:extLst>
          </p:nvPr>
        </p:nvGraphicFramePr>
        <p:xfrm>
          <a:off x="2430448" y="5313975"/>
          <a:ext cx="1464235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64235">
                  <a:extLst>
                    <a:ext uri="{9D8B030D-6E8A-4147-A177-3AD203B41FA5}">
                      <a16:colId xmlns:a16="http://schemas.microsoft.com/office/drawing/2014/main" val="6150144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Claim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17" name="Table 4">
            <a:extLst>
              <a:ext uri="{FF2B5EF4-FFF2-40B4-BE49-F238E27FC236}">
                <a16:creationId xmlns:a16="http://schemas.microsoft.com/office/drawing/2014/main" id="{FECA490C-D8F1-46D4-8A04-679F0D179B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4475251"/>
              </p:ext>
            </p:extLst>
          </p:nvPr>
        </p:nvGraphicFramePr>
        <p:xfrm>
          <a:off x="4335271" y="5313975"/>
          <a:ext cx="1464235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64235">
                  <a:extLst>
                    <a:ext uri="{9D8B030D-6E8A-4147-A177-3AD203B41FA5}">
                      <a16:colId xmlns:a16="http://schemas.microsoft.com/office/drawing/2014/main" val="6150144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Defect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E512EF0E-6127-4F95-B7B8-04DF03FEC620}"/>
              </a:ext>
            </a:extLst>
          </p:cNvPr>
          <p:cNvSpPr txBox="1"/>
          <p:nvPr/>
        </p:nvSpPr>
        <p:spPr>
          <a:xfrm>
            <a:off x="4879040" y="390321"/>
            <a:ext cx="24339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4M Analysis Process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7EF2715-8CB7-4916-A98E-74F95876D4B7}"/>
              </a:ext>
            </a:extLst>
          </p:cNvPr>
          <p:cNvSpPr txBox="1"/>
          <p:nvPr/>
        </p:nvSpPr>
        <p:spPr>
          <a:xfrm>
            <a:off x="4192121" y="0"/>
            <a:ext cx="60982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chemeClr val="bg1"/>
                </a:solidFill>
                <a:effectLst/>
                <a:latin typeface="Helvetica Neue"/>
              </a:rPr>
              <a:t>Total quality management (TQM) 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34" name="Picture 10" descr="Stock the Bar Invitation - Wedding/Bridal Colorblock Invitation | Engagement/Housewarming Printable">
            <a:extLst>
              <a:ext uri="{FF2B5EF4-FFF2-40B4-BE49-F238E27FC236}">
                <a16:creationId xmlns:a16="http://schemas.microsoft.com/office/drawing/2014/main" id="{E677108D-3CB3-4C3D-A8BF-7124750411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0" y="0"/>
            <a:ext cx="3810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68258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98DC8D00-10AC-4B98-BEA5-B95AEA4F2FD1}"/>
              </a:ext>
            </a:extLst>
          </p:cNvPr>
          <p:cNvSpPr/>
          <p:nvPr/>
        </p:nvSpPr>
        <p:spPr>
          <a:xfrm>
            <a:off x="439649" y="261337"/>
            <a:ext cx="10001163" cy="611863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5A71CF-6683-499D-B978-EE1B65F6E6E1}"/>
              </a:ext>
            </a:extLst>
          </p:cNvPr>
          <p:cNvSpPr txBox="1"/>
          <p:nvPr/>
        </p:nvSpPr>
        <p:spPr>
          <a:xfrm>
            <a:off x="3253212" y="584103"/>
            <a:ext cx="6992742" cy="299064"/>
          </a:xfrm>
          <a:prstGeom prst="rect">
            <a:avLst/>
          </a:prstGeom>
          <a:solidFill>
            <a:srgbClr val="164368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   PRODUCTION LINE STATUS  </a:t>
            </a:r>
            <a:r>
              <a:rPr lang="ja-JP" altLang="en-US" sz="1400" dirty="0">
                <a:solidFill>
                  <a:schemeClr val="bg1"/>
                </a:solidFill>
              </a:rPr>
              <a:t>製造ライン状況</a:t>
            </a:r>
            <a:endParaRPr lang="en-US" sz="1400" dirty="0">
              <a:solidFill>
                <a:schemeClr val="bg1"/>
              </a:solidFill>
            </a:endParaRPr>
          </a:p>
        </p:txBody>
      </p:sp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787847BA-FA2B-40CC-B60E-E17BFD5BE2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1166684"/>
              </p:ext>
            </p:extLst>
          </p:nvPr>
        </p:nvGraphicFramePr>
        <p:xfrm>
          <a:off x="601579" y="2981819"/>
          <a:ext cx="9644375" cy="324912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82721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4269026170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968607964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276486887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582311344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4139902906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1096156600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2631756733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3296934803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2469904664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2889239123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1575152266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2250759979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3427007056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523657653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1004476211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3139647371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1067526202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3365052041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3767833458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561608335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869070942"/>
                    </a:ext>
                  </a:extLst>
                </a:gridCol>
                <a:gridCol w="951831">
                  <a:extLst>
                    <a:ext uri="{9D8B030D-6E8A-4147-A177-3AD203B41FA5}">
                      <a16:colId xmlns:a16="http://schemas.microsoft.com/office/drawing/2014/main" val="849084983"/>
                    </a:ext>
                  </a:extLst>
                </a:gridCol>
                <a:gridCol w="939469">
                  <a:extLst>
                    <a:ext uri="{9D8B030D-6E8A-4147-A177-3AD203B41FA5}">
                      <a16:colId xmlns:a16="http://schemas.microsoft.com/office/drawing/2014/main" val="2980787341"/>
                    </a:ext>
                  </a:extLst>
                </a:gridCol>
                <a:gridCol w="457374">
                  <a:extLst>
                    <a:ext uri="{9D8B030D-6E8A-4147-A177-3AD203B41FA5}">
                      <a16:colId xmlns:a16="http://schemas.microsoft.com/office/drawing/2014/main" val="946915873"/>
                    </a:ext>
                  </a:extLst>
                </a:gridCol>
                <a:gridCol w="243404">
                  <a:extLst>
                    <a:ext uri="{9D8B030D-6E8A-4147-A177-3AD203B41FA5}">
                      <a16:colId xmlns:a16="http://schemas.microsoft.com/office/drawing/2014/main" val="2861196155"/>
                    </a:ext>
                  </a:extLst>
                </a:gridCol>
              </a:tblGrid>
              <a:tr h="498470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 Line No.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gridSpan="24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Operation Timeline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タイムライン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Current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Status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Stop Time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(minute)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▲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91440" marB="9144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7050137"/>
                  </a:ext>
                </a:extLst>
              </a:tr>
              <a:tr h="473702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11334F"/>
                          </a:solidFill>
                        </a:rPr>
                        <a:t> LX101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5B43F"/>
                          </a:solidFill>
                        </a:rPr>
                        <a:t>OP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F55D40"/>
                          </a:solidFill>
                        </a:rPr>
                        <a:t>30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u="none" strike="noStrike" kern="1200" dirty="0">
                          <a:solidFill>
                            <a:srgbClr val="01557A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ℹ</a:t>
                      </a:r>
                      <a:endParaRPr lang="en-US" sz="1200" b="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473702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11334F"/>
                          </a:solidFill>
                        </a:rPr>
                        <a:t> LD220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E7E055"/>
                          </a:solidFill>
                        </a:rPr>
                        <a:t>BK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F55D40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>
                          <a:solidFill>
                            <a:srgbClr val="01557A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ℹ</a:t>
                      </a:r>
                      <a:endParaRPr lang="en-US" sz="1400" b="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473702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11334F"/>
                          </a:solidFill>
                        </a:rPr>
                        <a:t> LL201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55D40"/>
                          </a:solidFill>
                        </a:rPr>
                        <a:t>ST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F55D40"/>
                          </a:solidFill>
                        </a:rPr>
                        <a:t>320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>
                          <a:solidFill>
                            <a:srgbClr val="01557A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ℹ</a:t>
                      </a:r>
                      <a:endParaRPr lang="en-US" sz="1200" b="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8643557"/>
                  </a:ext>
                </a:extLst>
              </a:tr>
              <a:tr h="473702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11334F"/>
                          </a:solidFill>
                        </a:rPr>
                        <a:t> LX201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5B43F"/>
                          </a:solidFill>
                        </a:rPr>
                        <a:t>OP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55D4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>
                          <a:solidFill>
                            <a:srgbClr val="01557A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ℹ</a:t>
                      </a:r>
                      <a:endParaRPr lang="en-US" sz="1200" b="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6825374"/>
                  </a:ext>
                </a:extLst>
              </a:tr>
              <a:tr h="473702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11334F"/>
                          </a:solidFill>
                        </a:rPr>
                        <a:t> LB301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5B43F"/>
                          </a:solidFill>
                        </a:rPr>
                        <a:t>OP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55D4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>
                          <a:solidFill>
                            <a:srgbClr val="01557A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ℹ</a:t>
                      </a:r>
                      <a:endParaRPr lang="en-US" sz="1200" b="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6849576"/>
                  </a:ext>
                </a:extLst>
              </a:tr>
              <a:tr h="382144"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7:00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9:00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11:00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13:00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15:00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17:00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19:00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91440" marB="9144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7066897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7EF358EE-E1A1-4E72-B9D7-C899EE1D0D1C}"/>
              </a:ext>
            </a:extLst>
          </p:cNvPr>
          <p:cNvSpPr txBox="1"/>
          <p:nvPr/>
        </p:nvSpPr>
        <p:spPr>
          <a:xfrm>
            <a:off x="444034" y="6369777"/>
            <a:ext cx="9996778" cy="276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ja-JP" sz="1200" dirty="0"/>
              <a:t>Operation Status:   </a:t>
            </a:r>
            <a:r>
              <a:rPr lang="ja-JP" altLang="en-US" sz="1200" dirty="0">
                <a:solidFill>
                  <a:srgbClr val="F55D40"/>
                </a:solidFill>
              </a:rPr>
              <a:t>● </a:t>
            </a:r>
            <a:r>
              <a:rPr lang="en-US" altLang="ja-JP" sz="1200" dirty="0"/>
              <a:t>Stop(ST)      </a:t>
            </a:r>
            <a:r>
              <a:rPr lang="ja-JP" altLang="en-US" sz="1200" dirty="0">
                <a:solidFill>
                  <a:srgbClr val="E7E055"/>
                </a:solidFill>
              </a:rPr>
              <a:t>● </a:t>
            </a:r>
            <a:r>
              <a:rPr lang="en-US" altLang="ja-JP" sz="1200" dirty="0"/>
              <a:t>Break(BK)     </a:t>
            </a:r>
            <a:r>
              <a:rPr lang="ja-JP" altLang="en-US" sz="1200" dirty="0">
                <a:solidFill>
                  <a:srgbClr val="F5B43F"/>
                </a:solidFill>
              </a:rPr>
              <a:t>● </a:t>
            </a:r>
            <a:r>
              <a:rPr lang="en-US" altLang="ja-JP" sz="1200" dirty="0"/>
              <a:t>Operate(OP)     </a:t>
            </a:r>
            <a:r>
              <a:rPr lang="ja-JP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● </a:t>
            </a:r>
            <a:r>
              <a:rPr lang="en-US" altLang="ja-JP" sz="1200" dirty="0"/>
              <a:t>Inactive(IA)</a:t>
            </a:r>
          </a:p>
        </p:txBody>
      </p:sp>
      <p:graphicFrame>
        <p:nvGraphicFramePr>
          <p:cNvPr id="2" name="Table 4">
            <a:extLst>
              <a:ext uri="{FF2B5EF4-FFF2-40B4-BE49-F238E27FC236}">
                <a16:creationId xmlns:a16="http://schemas.microsoft.com/office/drawing/2014/main" id="{A6A32272-A8F3-4DC8-8F20-DB77AAC00B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117136"/>
              </p:ext>
            </p:extLst>
          </p:nvPr>
        </p:nvGraphicFramePr>
        <p:xfrm>
          <a:off x="601579" y="978737"/>
          <a:ext cx="9619670" cy="548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1153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323765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  <a:gridCol w="2098027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306891">
                  <a:extLst>
                    <a:ext uri="{9D8B030D-6E8A-4147-A177-3AD203B41FA5}">
                      <a16:colId xmlns:a16="http://schemas.microsoft.com/office/drawing/2014/main" val="437262137"/>
                    </a:ext>
                  </a:extLst>
                </a:gridCol>
                <a:gridCol w="2076255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328662">
                  <a:extLst>
                    <a:ext uri="{9D8B030D-6E8A-4147-A177-3AD203B41FA5}">
                      <a16:colId xmlns:a16="http://schemas.microsoft.com/office/drawing/2014/main" val="1736653422"/>
                    </a:ext>
                  </a:extLst>
                </a:gridCol>
                <a:gridCol w="2041601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363316">
                  <a:extLst>
                    <a:ext uri="{9D8B030D-6E8A-4147-A177-3AD203B41FA5}">
                      <a16:colId xmlns:a16="http://schemas.microsoft.com/office/drawing/2014/main" val="2460509135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COUNTRY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国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REGION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 地域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FACTORY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工場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BUILDING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ビル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Japan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solidFill>
                            <a:schemeClr val="tx1"/>
                          </a:solidFill>
                        </a:rPr>
                        <a:t>Kantou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JF001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B001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B92AD0D9-BDF0-4D64-8B96-C351A5BE2D8A}"/>
              </a:ext>
            </a:extLst>
          </p:cNvPr>
          <p:cNvSpPr txBox="1"/>
          <p:nvPr/>
        </p:nvSpPr>
        <p:spPr>
          <a:xfrm>
            <a:off x="1286015" y="584103"/>
            <a:ext cx="1967197" cy="299064"/>
          </a:xfrm>
          <a:prstGeom prst="rect">
            <a:avLst/>
          </a:prstGeom>
          <a:solidFill>
            <a:srgbClr val="11334F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PRODUCTION REPORT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C6ABEE-F70D-4189-B7D6-777007F7B401}"/>
              </a:ext>
            </a:extLst>
          </p:cNvPr>
          <p:cNvSpPr txBox="1"/>
          <p:nvPr/>
        </p:nvSpPr>
        <p:spPr>
          <a:xfrm>
            <a:off x="9149118" y="627057"/>
            <a:ext cx="93728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100" dirty="0">
                <a:solidFill>
                  <a:srgbClr val="FF0000"/>
                </a:solidFill>
              </a:rPr>
              <a:t>● </a:t>
            </a:r>
            <a:r>
              <a:rPr lang="en-US" altLang="ja-JP" sz="1100" dirty="0">
                <a:solidFill>
                  <a:schemeClr val="bg1"/>
                </a:solidFill>
              </a:rPr>
              <a:t>LIVE</a:t>
            </a:r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2051" name="Rectangle 2050">
            <a:extLst>
              <a:ext uri="{FF2B5EF4-FFF2-40B4-BE49-F238E27FC236}">
                <a16:creationId xmlns:a16="http://schemas.microsoft.com/office/drawing/2014/main" id="{4CCC3334-7980-4F47-8EA9-5B57F29775A1}"/>
              </a:ext>
            </a:extLst>
          </p:cNvPr>
          <p:cNvSpPr/>
          <p:nvPr/>
        </p:nvSpPr>
        <p:spPr>
          <a:xfrm>
            <a:off x="608701" y="1697830"/>
            <a:ext cx="2308929" cy="12079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440" tIns="91440" rIns="91440" bIns="91440" rtlCol="0" anchor="t" anchorCtr="0"/>
          <a:lstStyle/>
          <a:p>
            <a:pPr algn="ctr"/>
            <a:r>
              <a:rPr lang="en-US" sz="1100" b="1" dirty="0">
                <a:solidFill>
                  <a:srgbClr val="00356B"/>
                </a:solidFill>
              </a:rPr>
              <a:t>OPRATION TIME </a:t>
            </a:r>
            <a:r>
              <a:rPr lang="ja-JP" altLang="en-US" sz="1100" b="1" dirty="0">
                <a:solidFill>
                  <a:srgbClr val="00356B"/>
                </a:solidFill>
              </a:rPr>
              <a:t>活動時間</a:t>
            </a:r>
            <a:endParaRPr lang="en-US" sz="1100" b="1" dirty="0">
              <a:solidFill>
                <a:srgbClr val="00356B"/>
              </a:solidFill>
            </a:endParaRPr>
          </a:p>
          <a:p>
            <a:pPr algn="ctr"/>
            <a:r>
              <a:rPr lang="en-US" sz="1100" dirty="0">
                <a:solidFill>
                  <a:srgbClr val="00356B"/>
                </a:solidFill>
              </a:rPr>
              <a:t>(Actual vs Plan)</a:t>
            </a:r>
          </a:p>
        </p:txBody>
      </p:sp>
      <p:sp>
        <p:nvSpPr>
          <p:cNvPr id="2052" name="Rectangle 2051">
            <a:extLst>
              <a:ext uri="{FF2B5EF4-FFF2-40B4-BE49-F238E27FC236}">
                <a16:creationId xmlns:a16="http://schemas.microsoft.com/office/drawing/2014/main" id="{566ED76C-6D7D-41FE-B510-43C11CE57B08}"/>
              </a:ext>
            </a:extLst>
          </p:cNvPr>
          <p:cNvSpPr/>
          <p:nvPr/>
        </p:nvSpPr>
        <p:spPr>
          <a:xfrm>
            <a:off x="3043241" y="1697830"/>
            <a:ext cx="2308929" cy="12079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440" tIns="91440" rIns="91440" bIns="91440" rtlCol="0" anchor="t" anchorCtr="0"/>
          <a:lstStyle/>
          <a:p>
            <a:pPr algn="ctr"/>
            <a:r>
              <a:rPr lang="en-US" sz="1100" b="1" dirty="0">
                <a:solidFill>
                  <a:srgbClr val="00356B"/>
                </a:solidFill>
              </a:rPr>
              <a:t>STOP TIME </a:t>
            </a:r>
            <a:r>
              <a:rPr lang="ja-JP" altLang="en-US" sz="1100" b="1" dirty="0">
                <a:solidFill>
                  <a:srgbClr val="00356B"/>
                </a:solidFill>
              </a:rPr>
              <a:t>停止期間</a:t>
            </a:r>
            <a:endParaRPr lang="en-US" sz="1100" b="1" dirty="0">
              <a:solidFill>
                <a:srgbClr val="00356B"/>
              </a:solidFill>
            </a:endParaRPr>
          </a:p>
          <a:p>
            <a:pPr algn="ctr"/>
            <a:r>
              <a:rPr lang="en-US" sz="1100" dirty="0">
                <a:solidFill>
                  <a:srgbClr val="00356B"/>
                </a:solidFill>
              </a:rPr>
              <a:t>(Actual vs Plan)</a:t>
            </a:r>
          </a:p>
        </p:txBody>
      </p:sp>
      <p:sp>
        <p:nvSpPr>
          <p:cNvPr id="2053" name="Rectangle 2052">
            <a:extLst>
              <a:ext uri="{FF2B5EF4-FFF2-40B4-BE49-F238E27FC236}">
                <a16:creationId xmlns:a16="http://schemas.microsoft.com/office/drawing/2014/main" id="{E0C42FCA-52C0-42BE-ABC7-D406FD1E17DA}"/>
              </a:ext>
            </a:extLst>
          </p:cNvPr>
          <p:cNvSpPr/>
          <p:nvPr/>
        </p:nvSpPr>
        <p:spPr>
          <a:xfrm>
            <a:off x="5477781" y="1697828"/>
            <a:ext cx="2308929" cy="12079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440" tIns="91440" rIns="91440" bIns="91440" rtlCol="0" anchor="t" anchorCtr="0"/>
          <a:lstStyle/>
          <a:p>
            <a:pPr algn="ctr"/>
            <a:r>
              <a:rPr lang="en-US" sz="1100" b="1" dirty="0">
                <a:solidFill>
                  <a:srgbClr val="00356B"/>
                </a:solidFill>
              </a:rPr>
              <a:t>BREAK TIME</a:t>
            </a:r>
            <a:r>
              <a:rPr lang="ja-JP" altLang="en-US" sz="1100" b="1" dirty="0">
                <a:solidFill>
                  <a:srgbClr val="00356B"/>
                </a:solidFill>
              </a:rPr>
              <a:t> 休憩時間</a:t>
            </a:r>
            <a:endParaRPr lang="en-US" sz="1100" b="1" dirty="0">
              <a:solidFill>
                <a:srgbClr val="00356B"/>
              </a:solidFill>
            </a:endParaRPr>
          </a:p>
          <a:p>
            <a:pPr algn="ctr"/>
            <a:r>
              <a:rPr lang="en-US" sz="1100" dirty="0">
                <a:solidFill>
                  <a:srgbClr val="00356B"/>
                </a:solidFill>
              </a:rPr>
              <a:t>(Actual vs Plan)</a:t>
            </a:r>
          </a:p>
          <a:p>
            <a:pPr algn="ctr"/>
            <a:endParaRPr lang="en-US" sz="1100" dirty="0">
              <a:solidFill>
                <a:srgbClr val="00356B"/>
              </a:solidFill>
            </a:endParaRPr>
          </a:p>
        </p:txBody>
      </p:sp>
      <p:sp>
        <p:nvSpPr>
          <p:cNvPr id="2054" name="Rectangle 2053">
            <a:extLst>
              <a:ext uri="{FF2B5EF4-FFF2-40B4-BE49-F238E27FC236}">
                <a16:creationId xmlns:a16="http://schemas.microsoft.com/office/drawing/2014/main" id="{3F006B96-BDA2-435B-91E2-AE7A677DAF07}"/>
              </a:ext>
            </a:extLst>
          </p:cNvPr>
          <p:cNvSpPr/>
          <p:nvPr/>
        </p:nvSpPr>
        <p:spPr>
          <a:xfrm>
            <a:off x="7912320" y="1697828"/>
            <a:ext cx="2308929" cy="12079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440" tIns="91440" rIns="91440" bIns="91440" rtlCol="0" anchor="t" anchorCtr="0"/>
          <a:lstStyle/>
          <a:p>
            <a:pPr algn="ctr"/>
            <a:r>
              <a:rPr lang="en-US" sz="1100" b="1" dirty="0">
                <a:solidFill>
                  <a:srgbClr val="00356B"/>
                </a:solidFill>
              </a:rPr>
              <a:t>CURREN TIMELINE</a:t>
            </a:r>
          </a:p>
          <a:p>
            <a:pPr algn="ctr"/>
            <a:r>
              <a:rPr lang="ja-JP" altLang="en-US" sz="1100" b="1" dirty="0">
                <a:solidFill>
                  <a:srgbClr val="00356B"/>
                </a:solidFill>
              </a:rPr>
              <a:t>現在タイムライン</a:t>
            </a:r>
            <a:endParaRPr lang="en-US" sz="1100" b="1" dirty="0">
              <a:solidFill>
                <a:srgbClr val="00356B"/>
              </a:solidFill>
            </a:endParaRPr>
          </a:p>
          <a:p>
            <a:pPr algn="ctr"/>
            <a:r>
              <a:rPr lang="en-US" sz="1100" dirty="0">
                <a:solidFill>
                  <a:srgbClr val="00356B"/>
                </a:solidFill>
              </a:rPr>
              <a:t>(Actual vs Plan)</a:t>
            </a:r>
          </a:p>
          <a:p>
            <a:pPr algn="ctr"/>
            <a:endParaRPr lang="en-US" sz="1100" dirty="0">
              <a:solidFill>
                <a:srgbClr val="00356B"/>
              </a:solidFill>
            </a:endParaRPr>
          </a:p>
        </p:txBody>
      </p:sp>
      <p:sp>
        <p:nvSpPr>
          <p:cNvPr id="2058" name="Rectangle 2057">
            <a:extLst>
              <a:ext uri="{FF2B5EF4-FFF2-40B4-BE49-F238E27FC236}">
                <a16:creationId xmlns:a16="http://schemas.microsoft.com/office/drawing/2014/main" id="{8869AB28-79BE-4A1A-BA01-71A6660A8ECD}"/>
              </a:ext>
            </a:extLst>
          </p:cNvPr>
          <p:cNvSpPr/>
          <p:nvPr/>
        </p:nvSpPr>
        <p:spPr>
          <a:xfrm>
            <a:off x="444034" y="6603760"/>
            <a:ext cx="5012071" cy="254240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059" name="Rectangle 2058">
            <a:extLst>
              <a:ext uri="{FF2B5EF4-FFF2-40B4-BE49-F238E27FC236}">
                <a16:creationId xmlns:a16="http://schemas.microsoft.com/office/drawing/2014/main" id="{60FEBBDC-238D-45B1-AAB0-6F7620167887}"/>
              </a:ext>
            </a:extLst>
          </p:cNvPr>
          <p:cNvSpPr/>
          <p:nvPr/>
        </p:nvSpPr>
        <p:spPr>
          <a:xfrm>
            <a:off x="5456105" y="6620869"/>
            <a:ext cx="4984708" cy="237132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055" name="Rectangle 2054">
            <a:extLst>
              <a:ext uri="{FF2B5EF4-FFF2-40B4-BE49-F238E27FC236}">
                <a16:creationId xmlns:a16="http://schemas.microsoft.com/office/drawing/2014/main" id="{2C302BAD-9E1C-421F-AF45-419DC6DDAB38}"/>
              </a:ext>
            </a:extLst>
          </p:cNvPr>
          <p:cNvSpPr/>
          <p:nvPr/>
        </p:nvSpPr>
        <p:spPr>
          <a:xfrm>
            <a:off x="3799165" y="6612898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2060" name="Block Arc 2059">
            <a:extLst>
              <a:ext uri="{FF2B5EF4-FFF2-40B4-BE49-F238E27FC236}">
                <a16:creationId xmlns:a16="http://schemas.microsoft.com/office/drawing/2014/main" id="{62C59597-A8F8-44D6-8CA9-F9D11E287443}"/>
              </a:ext>
            </a:extLst>
          </p:cNvPr>
          <p:cNvSpPr/>
          <p:nvPr/>
        </p:nvSpPr>
        <p:spPr>
          <a:xfrm>
            <a:off x="1006638" y="2286402"/>
            <a:ext cx="1250943" cy="1165408"/>
          </a:xfrm>
          <a:prstGeom prst="blockArc">
            <a:avLst>
              <a:gd name="adj1" fmla="val 10799998"/>
              <a:gd name="adj2" fmla="val 21458162"/>
              <a:gd name="adj3" fmla="val 10482"/>
            </a:avLst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061" name="Block Arc 2060">
            <a:extLst>
              <a:ext uri="{FF2B5EF4-FFF2-40B4-BE49-F238E27FC236}">
                <a16:creationId xmlns:a16="http://schemas.microsoft.com/office/drawing/2014/main" id="{D775E92E-0C20-451C-B662-9BCE350113D4}"/>
              </a:ext>
            </a:extLst>
          </p:cNvPr>
          <p:cNvSpPr/>
          <p:nvPr/>
        </p:nvSpPr>
        <p:spPr>
          <a:xfrm>
            <a:off x="948260" y="2212116"/>
            <a:ext cx="1321354" cy="1331579"/>
          </a:xfrm>
          <a:prstGeom prst="blockArc">
            <a:avLst>
              <a:gd name="adj1" fmla="val 10799998"/>
              <a:gd name="adj2" fmla="val 19635699"/>
              <a:gd name="adj3" fmla="val 16122"/>
            </a:avLst>
          </a:prstGeom>
          <a:solidFill>
            <a:srgbClr val="F5B4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A41AAA4-D15A-4190-964A-8CACEABA4FF3}"/>
              </a:ext>
            </a:extLst>
          </p:cNvPr>
          <p:cNvSpPr txBox="1"/>
          <p:nvPr/>
        </p:nvSpPr>
        <p:spPr>
          <a:xfrm>
            <a:off x="1070183" y="2361045"/>
            <a:ext cx="112878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8</a:t>
            </a:r>
            <a:r>
              <a:rPr lang="en-US" sz="1600" dirty="0">
                <a:solidFill>
                  <a:schemeClr val="tx1"/>
                </a:solidFill>
              </a:rPr>
              <a:t>,250 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(85%)</a:t>
            </a:r>
            <a:endParaRPr lang="en-US" sz="1200" dirty="0"/>
          </a:p>
        </p:txBody>
      </p:sp>
      <p:sp>
        <p:nvSpPr>
          <p:cNvPr id="2064" name="Block Arc 2063">
            <a:extLst>
              <a:ext uri="{FF2B5EF4-FFF2-40B4-BE49-F238E27FC236}">
                <a16:creationId xmlns:a16="http://schemas.microsoft.com/office/drawing/2014/main" id="{B9480778-8507-43AD-96A0-E5049866EC91}"/>
              </a:ext>
            </a:extLst>
          </p:cNvPr>
          <p:cNvSpPr/>
          <p:nvPr/>
        </p:nvSpPr>
        <p:spPr>
          <a:xfrm>
            <a:off x="3559379" y="2230981"/>
            <a:ext cx="1321354" cy="1331579"/>
          </a:xfrm>
          <a:prstGeom prst="blockArc">
            <a:avLst>
              <a:gd name="adj1" fmla="val 10799998"/>
              <a:gd name="adj2" fmla="val 21511890"/>
              <a:gd name="adj3" fmla="val 13825"/>
            </a:avLst>
          </a:prstGeom>
          <a:solidFill>
            <a:srgbClr val="F55D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065" name="TextBox 2064">
            <a:extLst>
              <a:ext uri="{FF2B5EF4-FFF2-40B4-BE49-F238E27FC236}">
                <a16:creationId xmlns:a16="http://schemas.microsoft.com/office/drawing/2014/main" id="{2B4DE633-5B3D-42B3-A640-3D68E9D83141}"/>
              </a:ext>
            </a:extLst>
          </p:cNvPr>
          <p:cNvSpPr txBox="1"/>
          <p:nvPr/>
        </p:nvSpPr>
        <p:spPr>
          <a:xfrm>
            <a:off x="3584135" y="2391943"/>
            <a:ext cx="112878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35</a:t>
            </a:r>
            <a:r>
              <a:rPr lang="en-US" sz="1600" dirty="0">
                <a:solidFill>
                  <a:schemeClr val="tx1"/>
                </a:solidFill>
              </a:rPr>
              <a:t>0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 (120%)</a:t>
            </a:r>
            <a:endParaRPr lang="en-US" sz="1200" dirty="0"/>
          </a:p>
        </p:txBody>
      </p:sp>
      <p:sp>
        <p:nvSpPr>
          <p:cNvPr id="2073" name="TextBox 2072">
            <a:extLst>
              <a:ext uri="{FF2B5EF4-FFF2-40B4-BE49-F238E27FC236}">
                <a16:creationId xmlns:a16="http://schemas.microsoft.com/office/drawing/2014/main" id="{1D1A1435-4B57-46E5-8F36-789F588FF531}"/>
              </a:ext>
            </a:extLst>
          </p:cNvPr>
          <p:cNvSpPr txBox="1"/>
          <p:nvPr/>
        </p:nvSpPr>
        <p:spPr>
          <a:xfrm>
            <a:off x="5457503" y="4894748"/>
            <a:ext cx="1893517" cy="1142844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noAutofit/>
          </a:bodyPr>
          <a:lstStyle/>
          <a:p>
            <a:r>
              <a:rPr lang="en-US" sz="1200" dirty="0"/>
              <a:t>Line: LL201</a:t>
            </a:r>
          </a:p>
          <a:p>
            <a:r>
              <a:rPr lang="en-US" sz="1200" dirty="0"/>
              <a:t>Period: 14:00 – 17:00</a:t>
            </a:r>
          </a:p>
          <a:p>
            <a:r>
              <a:rPr lang="en-US" sz="1200" dirty="0"/>
              <a:t>Controller: John Walker</a:t>
            </a:r>
          </a:p>
          <a:p>
            <a:r>
              <a:rPr lang="en-US" sz="1200" dirty="0"/>
              <a:t>Memo: </a:t>
            </a:r>
            <a:r>
              <a:rPr lang="ja-JP" altLang="en-US" sz="1200" dirty="0"/>
              <a:t> </a:t>
            </a:r>
            <a:r>
              <a:rPr lang="en-US" altLang="ja-JP" sz="1200" dirty="0"/>
              <a:t>Machine</a:t>
            </a:r>
            <a:r>
              <a:rPr lang="ja-JP" altLang="en-US" sz="1200" dirty="0"/>
              <a:t> </a:t>
            </a:r>
            <a:r>
              <a:rPr lang="en-US" altLang="ja-JP" sz="1200" dirty="0"/>
              <a:t>Repair</a:t>
            </a:r>
          </a:p>
          <a:p>
            <a:endParaRPr lang="en-US" sz="200" dirty="0"/>
          </a:p>
          <a:p>
            <a:r>
              <a:rPr lang="en-US" sz="1200" i="0" u="none" strike="noStrike" kern="1200" dirty="0">
                <a:solidFill>
                  <a:srgbClr val="01557A"/>
                </a:solidFill>
                <a:effectLst/>
              </a:rPr>
              <a:t>ℹ get Details</a:t>
            </a:r>
            <a:endParaRPr lang="en-US" sz="1200" dirty="0">
              <a:solidFill>
                <a:srgbClr val="01557A"/>
              </a:solidFill>
            </a:endParaRPr>
          </a:p>
        </p:txBody>
      </p:sp>
      <p:pic>
        <p:nvPicPr>
          <p:cNvPr id="2072" name="Picture 6">
            <a:extLst>
              <a:ext uri="{FF2B5EF4-FFF2-40B4-BE49-F238E27FC236}">
                <a16:creationId xmlns:a16="http://schemas.microsoft.com/office/drawing/2014/main" id="{8AC1EC8C-F4F5-40F6-849F-7C175AB85F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8111" y="4613465"/>
            <a:ext cx="338509" cy="338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Block Arc 32">
            <a:extLst>
              <a:ext uri="{FF2B5EF4-FFF2-40B4-BE49-F238E27FC236}">
                <a16:creationId xmlns:a16="http://schemas.microsoft.com/office/drawing/2014/main" id="{92EE526E-A7F5-4D25-9257-27BE8931A1D2}"/>
              </a:ext>
            </a:extLst>
          </p:cNvPr>
          <p:cNvSpPr/>
          <p:nvPr/>
        </p:nvSpPr>
        <p:spPr>
          <a:xfrm>
            <a:off x="5975668" y="2269933"/>
            <a:ext cx="1259949" cy="1178534"/>
          </a:xfrm>
          <a:prstGeom prst="blockArc">
            <a:avLst>
              <a:gd name="adj1" fmla="val 10799998"/>
              <a:gd name="adj2" fmla="val 21530936"/>
              <a:gd name="adj3" fmla="val 9648"/>
            </a:avLst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34" name="Block Arc 33">
            <a:extLst>
              <a:ext uri="{FF2B5EF4-FFF2-40B4-BE49-F238E27FC236}">
                <a16:creationId xmlns:a16="http://schemas.microsoft.com/office/drawing/2014/main" id="{ACF54F94-5792-4EF8-B055-0C8C17F8AF0F}"/>
              </a:ext>
            </a:extLst>
          </p:cNvPr>
          <p:cNvSpPr/>
          <p:nvPr/>
        </p:nvSpPr>
        <p:spPr>
          <a:xfrm>
            <a:off x="5956348" y="2209429"/>
            <a:ext cx="1321354" cy="1331579"/>
          </a:xfrm>
          <a:prstGeom prst="blockArc">
            <a:avLst>
              <a:gd name="adj1" fmla="val 10799998"/>
              <a:gd name="adj2" fmla="val 20694132"/>
              <a:gd name="adj3" fmla="val 14498"/>
            </a:avLst>
          </a:prstGeom>
          <a:solidFill>
            <a:srgbClr val="E7E0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DF35CE7-C06B-4F16-8B27-C057D085DB61}"/>
              </a:ext>
            </a:extLst>
          </p:cNvPr>
          <p:cNvSpPr txBox="1"/>
          <p:nvPr/>
        </p:nvSpPr>
        <p:spPr>
          <a:xfrm>
            <a:off x="6160580" y="2346889"/>
            <a:ext cx="89998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92</a:t>
            </a:r>
            <a:r>
              <a:rPr lang="en-US" sz="1600" dirty="0">
                <a:solidFill>
                  <a:schemeClr val="tx1"/>
                </a:solidFill>
              </a:rPr>
              <a:t>0 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(95%)</a:t>
            </a:r>
            <a:endParaRPr lang="en-US" sz="1200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25AA03F-EA8A-4394-BF50-6425D5C0F37E}"/>
              </a:ext>
            </a:extLst>
          </p:cNvPr>
          <p:cNvGrpSpPr/>
          <p:nvPr/>
        </p:nvGrpSpPr>
        <p:grpSpPr>
          <a:xfrm>
            <a:off x="8117517" y="2467375"/>
            <a:ext cx="1907502" cy="283146"/>
            <a:chOff x="8243071" y="2181497"/>
            <a:chExt cx="2098252" cy="311461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C89FAB94-2495-403E-8032-6A11564AB399}"/>
                </a:ext>
              </a:extLst>
            </p:cNvPr>
            <p:cNvSpPr/>
            <p:nvPr/>
          </p:nvSpPr>
          <p:spPr>
            <a:xfrm>
              <a:off x="8243071" y="2181497"/>
              <a:ext cx="2098252" cy="311460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7D79D22-AB93-4018-A283-61BCCCF5D46A}"/>
                </a:ext>
              </a:extLst>
            </p:cNvPr>
            <p:cNvSpPr/>
            <p:nvPr/>
          </p:nvSpPr>
          <p:spPr>
            <a:xfrm>
              <a:off x="8243071" y="2181498"/>
              <a:ext cx="1540912" cy="311460"/>
            </a:xfrm>
            <a:prstGeom prst="rect">
              <a:avLst/>
            </a:prstGeom>
            <a:solidFill>
              <a:srgbClr val="F5B4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78%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9188D1A6-C7A2-4E1A-8A26-9B8A5260B95C}"/>
              </a:ext>
            </a:extLst>
          </p:cNvPr>
          <p:cNvSpPr txBox="1"/>
          <p:nvPr/>
        </p:nvSpPr>
        <p:spPr>
          <a:xfrm>
            <a:off x="439650" y="261337"/>
            <a:ext cx="10001162" cy="299064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MOCKED-UP CONCEPTUAL REPORT</a:t>
            </a:r>
          </a:p>
        </p:txBody>
      </p:sp>
      <p:pic>
        <p:nvPicPr>
          <p:cNvPr id="2057" name="Picture 2056">
            <a:extLst>
              <a:ext uri="{FF2B5EF4-FFF2-40B4-BE49-F238E27FC236}">
                <a16:creationId xmlns:a16="http://schemas.microsoft.com/office/drawing/2014/main" id="{82A3D178-0398-4525-A723-AE6FE38754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597706" cy="597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3015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F3B4538-74EA-4007-847A-24B0485DA8CD}"/>
              </a:ext>
            </a:extLst>
          </p:cNvPr>
          <p:cNvSpPr/>
          <p:nvPr/>
        </p:nvSpPr>
        <p:spPr>
          <a:xfrm>
            <a:off x="4346442" y="4352473"/>
            <a:ext cx="1612367" cy="148649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72E4EAB-48BA-42A3-B8D7-7BAE70D7820F}"/>
              </a:ext>
            </a:extLst>
          </p:cNvPr>
          <p:cNvSpPr/>
          <p:nvPr/>
        </p:nvSpPr>
        <p:spPr>
          <a:xfrm>
            <a:off x="221346" y="4342727"/>
            <a:ext cx="1811691" cy="148649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DA7F6A4-60AB-4055-8106-7D49AACD4DF2}"/>
              </a:ext>
            </a:extLst>
          </p:cNvPr>
          <p:cNvSpPr/>
          <p:nvPr/>
        </p:nvSpPr>
        <p:spPr>
          <a:xfrm>
            <a:off x="2114896" y="4343640"/>
            <a:ext cx="2155588" cy="149266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01E5234-8BB6-40F6-9F76-2D8853A44746}"/>
              </a:ext>
            </a:extLst>
          </p:cNvPr>
          <p:cNvSpPr txBox="1"/>
          <p:nvPr/>
        </p:nvSpPr>
        <p:spPr>
          <a:xfrm>
            <a:off x="4397663" y="5591645"/>
            <a:ext cx="1509925" cy="189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Live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288288C-1C37-42A9-BACD-256D6915DEF5}"/>
              </a:ext>
            </a:extLst>
          </p:cNvPr>
          <p:cNvSpPr txBox="1"/>
          <p:nvPr/>
        </p:nvSpPr>
        <p:spPr>
          <a:xfrm>
            <a:off x="2175213" y="5563402"/>
            <a:ext cx="2046683" cy="2116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Cloud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8C1EA4B-5DA2-4AE2-BF60-D8C147E033D5}"/>
              </a:ext>
            </a:extLst>
          </p:cNvPr>
          <p:cNvSpPr txBox="1"/>
          <p:nvPr/>
        </p:nvSpPr>
        <p:spPr>
          <a:xfrm>
            <a:off x="272566" y="5563401"/>
            <a:ext cx="1692603" cy="2116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Local + Cloud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D55C811-0024-4EF7-9826-D207E36D9C07}"/>
              </a:ext>
            </a:extLst>
          </p:cNvPr>
          <p:cNvSpPr txBox="1"/>
          <p:nvPr/>
        </p:nvSpPr>
        <p:spPr>
          <a:xfrm>
            <a:off x="262016" y="5126916"/>
            <a:ext cx="515974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SSMS</a:t>
            </a:r>
          </a:p>
        </p:txBody>
      </p:sp>
      <p:sp>
        <p:nvSpPr>
          <p:cNvPr id="2062" name="TextBox 2061">
            <a:extLst>
              <a:ext uri="{FF2B5EF4-FFF2-40B4-BE49-F238E27FC236}">
                <a16:creationId xmlns:a16="http://schemas.microsoft.com/office/drawing/2014/main" id="{4537060C-B398-4400-A294-733090710A7A}"/>
              </a:ext>
            </a:extLst>
          </p:cNvPr>
          <p:cNvSpPr txBox="1"/>
          <p:nvPr/>
        </p:nvSpPr>
        <p:spPr>
          <a:xfrm>
            <a:off x="217856" y="4336866"/>
            <a:ext cx="1811691" cy="2017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DEV</a:t>
            </a:r>
          </a:p>
        </p:txBody>
      </p:sp>
      <p:sp>
        <p:nvSpPr>
          <p:cNvPr id="2063" name="TextBox 2062">
            <a:extLst>
              <a:ext uri="{FF2B5EF4-FFF2-40B4-BE49-F238E27FC236}">
                <a16:creationId xmlns:a16="http://schemas.microsoft.com/office/drawing/2014/main" id="{57D27551-A74C-4E9C-B6C1-13D73668FC34}"/>
              </a:ext>
            </a:extLst>
          </p:cNvPr>
          <p:cNvSpPr txBox="1"/>
          <p:nvPr/>
        </p:nvSpPr>
        <p:spPr>
          <a:xfrm>
            <a:off x="2122058" y="4336866"/>
            <a:ext cx="2148609" cy="18774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OPS</a:t>
            </a:r>
          </a:p>
        </p:txBody>
      </p:sp>
      <p:sp>
        <p:nvSpPr>
          <p:cNvPr id="2066" name="TextBox 2065">
            <a:extLst>
              <a:ext uri="{FF2B5EF4-FFF2-40B4-BE49-F238E27FC236}">
                <a16:creationId xmlns:a16="http://schemas.microsoft.com/office/drawing/2014/main" id="{597A1DDD-2FC4-4844-BEB5-C203BFA6DC01}"/>
              </a:ext>
            </a:extLst>
          </p:cNvPr>
          <p:cNvSpPr txBox="1"/>
          <p:nvPr/>
        </p:nvSpPr>
        <p:spPr>
          <a:xfrm>
            <a:off x="4342952" y="4330781"/>
            <a:ext cx="1619347" cy="1938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USER</a:t>
            </a:r>
          </a:p>
        </p:txBody>
      </p:sp>
      <p:sp>
        <p:nvSpPr>
          <p:cNvPr id="2067" name="TextBox 2066">
            <a:extLst>
              <a:ext uri="{FF2B5EF4-FFF2-40B4-BE49-F238E27FC236}">
                <a16:creationId xmlns:a16="http://schemas.microsoft.com/office/drawing/2014/main" id="{451B0F1F-CC69-45FD-9F7C-26D6613BD2AD}"/>
              </a:ext>
            </a:extLst>
          </p:cNvPr>
          <p:cNvSpPr txBox="1"/>
          <p:nvPr/>
        </p:nvSpPr>
        <p:spPr>
          <a:xfrm>
            <a:off x="208640" y="4105504"/>
            <a:ext cx="5758448" cy="1906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ENVIRONMENT</a:t>
            </a:r>
          </a:p>
        </p:txBody>
      </p:sp>
      <p:pic>
        <p:nvPicPr>
          <p:cNvPr id="2068" name="Picture 2067">
            <a:extLst>
              <a:ext uri="{FF2B5EF4-FFF2-40B4-BE49-F238E27FC236}">
                <a16:creationId xmlns:a16="http://schemas.microsoft.com/office/drawing/2014/main" id="{87CBAC6E-EAAE-477D-8C0B-C9AD211293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7407" y="4733016"/>
            <a:ext cx="350434" cy="333340"/>
          </a:xfrm>
          <a:prstGeom prst="rect">
            <a:avLst/>
          </a:prstGeom>
        </p:spPr>
      </p:pic>
      <p:pic>
        <p:nvPicPr>
          <p:cNvPr id="2070" name="Graphic 2069">
            <a:extLst>
              <a:ext uri="{FF2B5EF4-FFF2-40B4-BE49-F238E27FC236}">
                <a16:creationId xmlns:a16="http://schemas.microsoft.com/office/drawing/2014/main" id="{7F27BAFB-0FC4-4D5D-9DEF-C9A98D7E58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41200" y="4708542"/>
            <a:ext cx="357814" cy="357814"/>
          </a:xfrm>
          <a:prstGeom prst="rect">
            <a:avLst/>
          </a:prstGeom>
        </p:spPr>
      </p:pic>
      <p:pic>
        <p:nvPicPr>
          <p:cNvPr id="2078" name="Graphic 2077">
            <a:extLst>
              <a:ext uri="{FF2B5EF4-FFF2-40B4-BE49-F238E27FC236}">
                <a16:creationId xmlns:a16="http://schemas.microsoft.com/office/drawing/2014/main" id="{429E2AF2-B534-46D9-B95A-C51B881AB32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88725" y="3513578"/>
            <a:ext cx="476251" cy="476251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E627093B-5F4F-4FE1-B441-B27CFC6628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852" y="4733016"/>
            <a:ext cx="350434" cy="33334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id="{0BD16A59-4007-490F-9A96-50420F5A272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319847" y="4708542"/>
            <a:ext cx="357814" cy="357814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id="{CE4496F8-F366-47E0-8BB2-93A74268190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998203" y="4708542"/>
            <a:ext cx="357814" cy="357814"/>
          </a:xfrm>
          <a:prstGeom prst="rect">
            <a:avLst/>
          </a:prstGeom>
        </p:spPr>
      </p:pic>
      <p:sp>
        <p:nvSpPr>
          <p:cNvPr id="86" name="TextBox 85">
            <a:extLst>
              <a:ext uri="{FF2B5EF4-FFF2-40B4-BE49-F238E27FC236}">
                <a16:creationId xmlns:a16="http://schemas.microsoft.com/office/drawing/2014/main" id="{B9B296BB-B9C1-4ED8-AA66-640D684959FE}"/>
              </a:ext>
            </a:extLst>
          </p:cNvPr>
          <p:cNvSpPr txBox="1"/>
          <p:nvPr/>
        </p:nvSpPr>
        <p:spPr>
          <a:xfrm>
            <a:off x="4816469" y="5126916"/>
            <a:ext cx="755437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Power BI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B7CA857E-2685-4E8B-9604-32FC93D367D2}"/>
              </a:ext>
            </a:extLst>
          </p:cNvPr>
          <p:cNvSpPr txBox="1"/>
          <p:nvPr/>
        </p:nvSpPr>
        <p:spPr>
          <a:xfrm>
            <a:off x="2246238" y="5126916"/>
            <a:ext cx="476250" cy="35781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Blob</a:t>
            </a:r>
          </a:p>
          <a:p>
            <a:pPr algn="ctr"/>
            <a:r>
              <a:rPr lang="en-US" sz="900" dirty="0"/>
              <a:t>Storage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0897926E-FBD3-4F65-8C9E-7FBF536108EC}"/>
              </a:ext>
            </a:extLst>
          </p:cNvPr>
          <p:cNvSpPr txBox="1"/>
          <p:nvPr/>
        </p:nvSpPr>
        <p:spPr>
          <a:xfrm>
            <a:off x="2947001" y="5126916"/>
            <a:ext cx="426425" cy="31071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Data </a:t>
            </a:r>
          </a:p>
          <a:p>
            <a:pPr algn="ctr"/>
            <a:r>
              <a:rPr lang="en-US" sz="900" dirty="0"/>
              <a:t>Factory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2DECCA5A-1990-4C88-B2D0-ED0076B1CE17}"/>
              </a:ext>
            </a:extLst>
          </p:cNvPr>
          <p:cNvSpPr txBox="1"/>
          <p:nvPr/>
        </p:nvSpPr>
        <p:spPr>
          <a:xfrm>
            <a:off x="3633450" y="5126917"/>
            <a:ext cx="426425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SQL </a:t>
            </a:r>
          </a:p>
          <a:p>
            <a:pPr algn="ctr"/>
            <a:r>
              <a:rPr lang="en-US" sz="900" dirty="0"/>
              <a:t>Server</a:t>
            </a:r>
          </a:p>
        </p:txBody>
      </p:sp>
      <p:pic>
        <p:nvPicPr>
          <p:cNvPr id="91" name="Graphic 90">
            <a:extLst>
              <a:ext uri="{FF2B5EF4-FFF2-40B4-BE49-F238E27FC236}">
                <a16:creationId xmlns:a16="http://schemas.microsoft.com/office/drawing/2014/main" id="{F65F8826-C4C0-4802-8731-62A098E25A3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506149" y="4741071"/>
            <a:ext cx="325285" cy="325285"/>
          </a:xfrm>
          <a:prstGeom prst="rect">
            <a:avLst/>
          </a:prstGeom>
        </p:spPr>
      </p:pic>
      <p:sp>
        <p:nvSpPr>
          <p:cNvPr id="92" name="TextBox 91">
            <a:extLst>
              <a:ext uri="{FF2B5EF4-FFF2-40B4-BE49-F238E27FC236}">
                <a16:creationId xmlns:a16="http://schemas.microsoft.com/office/drawing/2014/main" id="{4510C4FE-94F5-40ED-B166-BAB06DB213A8}"/>
              </a:ext>
            </a:extLst>
          </p:cNvPr>
          <p:cNvSpPr txBox="1"/>
          <p:nvPr/>
        </p:nvSpPr>
        <p:spPr>
          <a:xfrm>
            <a:off x="1372491" y="5126916"/>
            <a:ext cx="592678" cy="31071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ARM </a:t>
            </a:r>
          </a:p>
          <a:p>
            <a:pPr algn="ctr"/>
            <a:r>
              <a:rPr lang="en-US" sz="900" dirty="0"/>
              <a:t>Template</a:t>
            </a:r>
          </a:p>
        </p:txBody>
      </p:sp>
      <p:pic>
        <p:nvPicPr>
          <p:cNvPr id="93" name="Picture 2" descr="SQL Server Management Studioのダウンロードとインストール（SSMS ...">
            <a:extLst>
              <a:ext uri="{FF2B5EF4-FFF2-40B4-BE49-F238E27FC236}">
                <a16:creationId xmlns:a16="http://schemas.microsoft.com/office/drawing/2014/main" id="{5B5DAF3C-5982-48C9-8F3B-C3396EDD24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410" y="4727151"/>
            <a:ext cx="333550" cy="339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4" name="TextBox 93">
            <a:extLst>
              <a:ext uri="{FF2B5EF4-FFF2-40B4-BE49-F238E27FC236}">
                <a16:creationId xmlns:a16="http://schemas.microsoft.com/office/drawing/2014/main" id="{A46DB408-12CC-456A-9E12-61B1FA056325}"/>
              </a:ext>
            </a:extLst>
          </p:cNvPr>
          <p:cNvSpPr txBox="1"/>
          <p:nvPr/>
        </p:nvSpPr>
        <p:spPr>
          <a:xfrm>
            <a:off x="824697" y="5126916"/>
            <a:ext cx="567571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Power BI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7440FF5-64E0-47F5-BDA5-7D6E6726AAA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91985" y="194555"/>
            <a:ext cx="5775103" cy="3828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7288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98DC8D00-10AC-4B98-BEA5-B95AEA4F2FD1}"/>
              </a:ext>
            </a:extLst>
          </p:cNvPr>
          <p:cNvSpPr/>
          <p:nvPr/>
        </p:nvSpPr>
        <p:spPr>
          <a:xfrm>
            <a:off x="204717" y="-13823"/>
            <a:ext cx="10472816" cy="66227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5A71CF-6683-499D-B978-EE1B65F6E6E1}"/>
              </a:ext>
            </a:extLst>
          </p:cNvPr>
          <p:cNvSpPr txBox="1"/>
          <p:nvPr/>
        </p:nvSpPr>
        <p:spPr>
          <a:xfrm>
            <a:off x="3217333" y="116114"/>
            <a:ext cx="7294218" cy="361867"/>
          </a:xfrm>
          <a:prstGeom prst="rect">
            <a:avLst/>
          </a:prstGeom>
          <a:solidFill>
            <a:srgbClr val="164368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ROOT CAUSE ANALYSIS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92AD0D9-BDF0-4D64-8B96-C351A5BE2D8A}"/>
              </a:ext>
            </a:extLst>
          </p:cNvPr>
          <p:cNvSpPr txBox="1"/>
          <p:nvPr/>
        </p:nvSpPr>
        <p:spPr>
          <a:xfrm>
            <a:off x="928048" y="116114"/>
            <a:ext cx="2289285" cy="361867"/>
          </a:xfrm>
          <a:prstGeom prst="rect">
            <a:avLst/>
          </a:prstGeom>
          <a:solidFill>
            <a:srgbClr val="11334F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KPI REPORT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C6ABEE-F70D-4189-B7D6-777007F7B401}"/>
              </a:ext>
            </a:extLst>
          </p:cNvPr>
          <p:cNvSpPr txBox="1"/>
          <p:nvPr/>
        </p:nvSpPr>
        <p:spPr>
          <a:xfrm>
            <a:off x="9281865" y="191206"/>
            <a:ext cx="9015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200" dirty="0">
                <a:solidFill>
                  <a:srgbClr val="FF0000"/>
                </a:solidFill>
              </a:rPr>
              <a:t>● </a:t>
            </a:r>
            <a:r>
              <a:rPr lang="en-US" altLang="ja-JP" sz="1200" dirty="0">
                <a:solidFill>
                  <a:schemeClr val="bg1"/>
                </a:solidFill>
              </a:rPr>
              <a:t>LIVE</a:t>
            </a:r>
            <a:endParaRPr lang="en-US" sz="1200" dirty="0">
              <a:solidFill>
                <a:schemeClr val="bg1"/>
              </a:solidFill>
            </a:endParaRPr>
          </a:p>
        </p:txBody>
      </p:sp>
      <p:pic>
        <p:nvPicPr>
          <p:cNvPr id="2057" name="Picture 2056">
            <a:extLst>
              <a:ext uri="{FF2B5EF4-FFF2-40B4-BE49-F238E27FC236}">
                <a16:creationId xmlns:a16="http://schemas.microsoft.com/office/drawing/2014/main" id="{82A3D178-0398-4525-A723-AE6FE38754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947" y="-91448"/>
            <a:ext cx="608101" cy="608101"/>
          </a:xfrm>
          <a:prstGeom prst="rect">
            <a:avLst/>
          </a:prstGeom>
        </p:spPr>
      </p:pic>
      <p:sp>
        <p:nvSpPr>
          <p:cNvPr id="2058" name="Rectangle 2057">
            <a:extLst>
              <a:ext uri="{FF2B5EF4-FFF2-40B4-BE49-F238E27FC236}">
                <a16:creationId xmlns:a16="http://schemas.microsoft.com/office/drawing/2014/main" id="{8869AB28-79BE-4A1A-BA01-71A6660A8ECD}"/>
              </a:ext>
            </a:extLst>
          </p:cNvPr>
          <p:cNvSpPr/>
          <p:nvPr/>
        </p:nvSpPr>
        <p:spPr>
          <a:xfrm>
            <a:off x="204717" y="6591004"/>
            <a:ext cx="5264958" cy="280643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2059" name="Rectangle 2058">
            <a:extLst>
              <a:ext uri="{FF2B5EF4-FFF2-40B4-BE49-F238E27FC236}">
                <a16:creationId xmlns:a16="http://schemas.microsoft.com/office/drawing/2014/main" id="{60FEBBDC-238D-45B1-AAB0-6F7620167887}"/>
              </a:ext>
            </a:extLst>
          </p:cNvPr>
          <p:cNvSpPr/>
          <p:nvPr/>
        </p:nvSpPr>
        <p:spPr>
          <a:xfrm>
            <a:off x="5469676" y="6608926"/>
            <a:ext cx="5207858" cy="255417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2055" name="Rectangle 2054">
            <a:extLst>
              <a:ext uri="{FF2B5EF4-FFF2-40B4-BE49-F238E27FC236}">
                <a16:creationId xmlns:a16="http://schemas.microsoft.com/office/drawing/2014/main" id="{2C302BAD-9E1C-421F-AF45-419DC6DDAB38}"/>
              </a:ext>
            </a:extLst>
          </p:cNvPr>
          <p:cNvSpPr/>
          <p:nvPr/>
        </p:nvSpPr>
        <p:spPr>
          <a:xfrm>
            <a:off x="3639735" y="6604698"/>
            <a:ext cx="3507475" cy="1804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https://jingwora.github.io/</a:t>
            </a:r>
          </a:p>
        </p:txBody>
      </p:sp>
    </p:spTree>
    <p:extLst>
      <p:ext uri="{BB962C8B-B14F-4D97-AF65-F5344CB8AC3E}">
        <p14:creationId xmlns:p14="http://schemas.microsoft.com/office/powerpoint/2010/main" val="3252952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075ABAB1-2A2D-4FA3-822E-F7C2916C4121}"/>
              </a:ext>
            </a:extLst>
          </p:cNvPr>
          <p:cNvSpPr/>
          <p:nvPr/>
        </p:nvSpPr>
        <p:spPr>
          <a:xfrm>
            <a:off x="2052027" y="917769"/>
            <a:ext cx="3944983" cy="191588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E8B3AE7E-8A93-4BD9-BD3E-AAD6BED636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90" y="1021014"/>
            <a:ext cx="3682303" cy="1719221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F87B131C-27C5-4311-A869-BA975EA79C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9924" y="4117765"/>
            <a:ext cx="3944454" cy="1914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4505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5170A98F-4F86-48BC-9805-4B3A28CACFAE}"/>
              </a:ext>
            </a:extLst>
          </p:cNvPr>
          <p:cNvSpPr/>
          <p:nvPr/>
        </p:nvSpPr>
        <p:spPr>
          <a:xfrm>
            <a:off x="3580907" y="2911150"/>
            <a:ext cx="1075206" cy="1369932"/>
          </a:xfrm>
          <a:prstGeom prst="rect">
            <a:avLst/>
          </a:prstGeom>
          <a:solidFill>
            <a:srgbClr val="E86D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19AF735D-877A-4A47-8B36-CCDECFAC252D}"/>
              </a:ext>
            </a:extLst>
          </p:cNvPr>
          <p:cNvSpPr/>
          <p:nvPr/>
        </p:nvSpPr>
        <p:spPr>
          <a:xfrm>
            <a:off x="3580907" y="3036162"/>
            <a:ext cx="1075206" cy="111990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グラフィックス 4">
            <a:extLst>
              <a:ext uri="{FF2B5EF4-FFF2-40B4-BE49-F238E27FC236}">
                <a16:creationId xmlns:a16="http://schemas.microsoft.com/office/drawing/2014/main" id="{1CDB4210-8B46-4B2B-8E2F-DAD055773E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62453" y="517538"/>
            <a:ext cx="1201703" cy="1695425"/>
          </a:xfrm>
          <a:prstGeom prst="rect">
            <a:avLst/>
          </a:prstGeom>
        </p:spPr>
      </p:pic>
      <p:pic>
        <p:nvPicPr>
          <p:cNvPr id="7" name="グラフィックス 6">
            <a:extLst>
              <a:ext uri="{FF2B5EF4-FFF2-40B4-BE49-F238E27FC236}">
                <a16:creationId xmlns:a16="http://schemas.microsoft.com/office/drawing/2014/main" id="{F1B8EF52-19D0-4A35-9E89-C653095308C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1623" r="11478"/>
          <a:stretch/>
        </p:blipFill>
        <p:spPr>
          <a:xfrm>
            <a:off x="5562654" y="503715"/>
            <a:ext cx="1303765" cy="1695425"/>
          </a:xfrm>
          <a:prstGeom prst="rect">
            <a:avLst/>
          </a:prstGeom>
        </p:spPr>
      </p:pic>
      <p:pic>
        <p:nvPicPr>
          <p:cNvPr id="9" name="グラフィックス 8">
            <a:extLst>
              <a:ext uri="{FF2B5EF4-FFF2-40B4-BE49-F238E27FC236}">
                <a16:creationId xmlns:a16="http://schemas.microsoft.com/office/drawing/2014/main" id="{8F0930DA-F6F6-44B3-9A40-7C03C8C3B0F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t="3380" b="3176"/>
          <a:stretch/>
        </p:blipFill>
        <p:spPr>
          <a:xfrm>
            <a:off x="7975800" y="528740"/>
            <a:ext cx="1303765" cy="1686843"/>
          </a:xfrm>
          <a:prstGeom prst="rect">
            <a:avLst/>
          </a:prstGeom>
        </p:spPr>
      </p:pic>
      <p:pic>
        <p:nvPicPr>
          <p:cNvPr id="11" name="グラフィックス 10">
            <a:extLst>
              <a:ext uri="{FF2B5EF4-FFF2-40B4-BE49-F238E27FC236}">
                <a16:creationId xmlns:a16="http://schemas.microsoft.com/office/drawing/2014/main" id="{31D5F4EA-C801-4656-B8E2-664B6389671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2760" y="709571"/>
            <a:ext cx="1375082" cy="1537713"/>
          </a:xfrm>
          <a:prstGeom prst="rect">
            <a:avLst/>
          </a:prstGeom>
        </p:spPr>
      </p:pic>
      <p:pic>
        <p:nvPicPr>
          <p:cNvPr id="63" name="図 62">
            <a:extLst>
              <a:ext uri="{FF2B5EF4-FFF2-40B4-BE49-F238E27FC236}">
                <a16:creationId xmlns:a16="http://schemas.microsoft.com/office/drawing/2014/main" id="{F8837C4D-19E0-4661-909B-A01710959CC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24236" y="503715"/>
            <a:ext cx="1182727" cy="1682642"/>
          </a:xfrm>
          <a:prstGeom prst="rect">
            <a:avLst/>
          </a:prstGeom>
        </p:spPr>
      </p:pic>
      <p:pic>
        <p:nvPicPr>
          <p:cNvPr id="1025" name="図 1024">
            <a:extLst>
              <a:ext uri="{FF2B5EF4-FFF2-40B4-BE49-F238E27FC236}">
                <a16:creationId xmlns:a16="http://schemas.microsoft.com/office/drawing/2014/main" id="{AB96FEF4-B057-4CBF-8D8D-EE10313669F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9073" y="5797878"/>
            <a:ext cx="2414225" cy="701101"/>
          </a:xfrm>
          <a:prstGeom prst="rect">
            <a:avLst/>
          </a:prstGeom>
        </p:spPr>
      </p:pic>
      <p:pic>
        <p:nvPicPr>
          <p:cNvPr id="1027" name="図 1026">
            <a:extLst>
              <a:ext uri="{FF2B5EF4-FFF2-40B4-BE49-F238E27FC236}">
                <a16:creationId xmlns:a16="http://schemas.microsoft.com/office/drawing/2014/main" id="{DA88DABB-89FB-417C-85C8-53285A38978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661277" y="5456473"/>
            <a:ext cx="2005758" cy="1042506"/>
          </a:xfrm>
          <a:prstGeom prst="rect">
            <a:avLst/>
          </a:prstGeom>
        </p:spPr>
      </p:pic>
      <p:pic>
        <p:nvPicPr>
          <p:cNvPr id="1029" name="図 1028">
            <a:extLst>
              <a:ext uri="{FF2B5EF4-FFF2-40B4-BE49-F238E27FC236}">
                <a16:creationId xmlns:a16="http://schemas.microsoft.com/office/drawing/2014/main" id="{1A3C029F-E06E-4E87-8225-C2FBB654D91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481571" y="5000856"/>
            <a:ext cx="1767993" cy="1353429"/>
          </a:xfrm>
          <a:prstGeom prst="rect">
            <a:avLst/>
          </a:prstGeom>
        </p:spPr>
      </p:pic>
      <p:pic>
        <p:nvPicPr>
          <p:cNvPr id="1024" name="図 1023">
            <a:extLst>
              <a:ext uri="{FF2B5EF4-FFF2-40B4-BE49-F238E27FC236}">
                <a16:creationId xmlns:a16="http://schemas.microsoft.com/office/drawing/2014/main" id="{00E1F9E5-C89F-47E9-BDA4-3A3943E409F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683367" y="3279689"/>
            <a:ext cx="870286" cy="455054"/>
          </a:xfrm>
          <a:prstGeom prst="rect">
            <a:avLst/>
          </a:prstGeom>
        </p:spPr>
      </p:pic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0107AD2F-1A74-4557-9E9D-B4519E3DDA0E}"/>
              </a:ext>
            </a:extLst>
          </p:cNvPr>
          <p:cNvSpPr/>
          <p:nvPr/>
        </p:nvSpPr>
        <p:spPr>
          <a:xfrm>
            <a:off x="5129431" y="2915031"/>
            <a:ext cx="1075206" cy="1369932"/>
          </a:xfrm>
          <a:prstGeom prst="rect">
            <a:avLst/>
          </a:prstGeom>
          <a:solidFill>
            <a:srgbClr val="F899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95E92018-EB0F-4550-82B0-6B7AB7B9C691}"/>
              </a:ext>
            </a:extLst>
          </p:cNvPr>
          <p:cNvSpPr/>
          <p:nvPr/>
        </p:nvSpPr>
        <p:spPr>
          <a:xfrm>
            <a:off x="5129431" y="3040043"/>
            <a:ext cx="1075206" cy="111990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7B42695A-E3A2-4844-9C2A-D050C5DC64E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269561" y="3276588"/>
            <a:ext cx="794947" cy="427757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29FF3BD7-D160-4FF6-A72A-11B63265389F}"/>
              </a:ext>
            </a:extLst>
          </p:cNvPr>
          <p:cNvSpPr txBox="1"/>
          <p:nvPr/>
        </p:nvSpPr>
        <p:spPr>
          <a:xfrm>
            <a:off x="3592020" y="2604861"/>
            <a:ext cx="105298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000" dirty="0">
                <a:latin typeface="Impact" panose="020B0806030902050204" pitchFamily="34" charset="0"/>
              </a:rPr>
              <a:t>PYSPARK</a:t>
            </a:r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50920247-B0F6-4632-A861-25E8C10415C9}"/>
              </a:ext>
            </a:extLst>
          </p:cNvPr>
          <p:cNvSpPr txBox="1"/>
          <p:nvPr/>
        </p:nvSpPr>
        <p:spPr>
          <a:xfrm>
            <a:off x="5140544" y="2604861"/>
            <a:ext cx="105298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000" dirty="0">
                <a:latin typeface="Impact" panose="020B0806030902050204" pitchFamily="34" charset="0"/>
              </a:rPr>
              <a:t>SKLEARN</a:t>
            </a:r>
          </a:p>
        </p:txBody>
      </p:sp>
      <p:pic>
        <p:nvPicPr>
          <p:cNvPr id="25" name="図 24">
            <a:extLst>
              <a:ext uri="{FF2B5EF4-FFF2-40B4-BE49-F238E27FC236}">
                <a16:creationId xmlns:a16="http://schemas.microsoft.com/office/drawing/2014/main" id="{69EC1CF1-4C02-454E-A306-71198559B0E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542736" y="3276588"/>
            <a:ext cx="1054699" cy="1676545"/>
          </a:xfrm>
          <a:prstGeom prst="rect">
            <a:avLst/>
          </a:prstGeom>
        </p:spPr>
      </p:pic>
      <p:pic>
        <p:nvPicPr>
          <p:cNvPr id="26" name="図 25">
            <a:extLst>
              <a:ext uri="{FF2B5EF4-FFF2-40B4-BE49-F238E27FC236}">
                <a16:creationId xmlns:a16="http://schemas.microsoft.com/office/drawing/2014/main" id="{2CA12577-A0EF-4B35-904F-6F39C83B4930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722214" y="2911150"/>
            <a:ext cx="1054699" cy="1670449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57B3C157-3F3F-4DAF-B477-226B0BA7E57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061" y="3730752"/>
            <a:ext cx="426575" cy="446589"/>
          </a:xfrm>
          <a:prstGeom prst="rect">
            <a:avLst/>
          </a:prstGeom>
        </p:spPr>
      </p:pic>
      <p:pic>
        <p:nvPicPr>
          <p:cNvPr id="21" name="図 20">
            <a:extLst>
              <a:ext uri="{FF2B5EF4-FFF2-40B4-BE49-F238E27FC236}">
                <a16:creationId xmlns:a16="http://schemas.microsoft.com/office/drawing/2014/main" id="{E776A956-53D3-4B3D-B966-9A7E393A8482}"/>
              </a:ext>
            </a:extLst>
          </p:cNvPr>
          <p:cNvPicPr>
            <a:picLocks noChangeAspect="1"/>
          </p:cNvPicPr>
          <p:nvPr/>
        </p:nvPicPr>
        <p:blipFill rotWithShape="1">
          <a:blip r:embed="rId19"/>
          <a:srcRect l="14372" r="12726" b="64542"/>
          <a:stretch/>
        </p:blipFill>
        <p:spPr>
          <a:xfrm>
            <a:off x="2598358" y="4358644"/>
            <a:ext cx="622229" cy="304795"/>
          </a:xfrm>
          <a:prstGeom prst="rect">
            <a:avLst/>
          </a:prstGeom>
        </p:spPr>
      </p:pic>
      <p:pic>
        <p:nvPicPr>
          <p:cNvPr id="37" name="図 36">
            <a:extLst>
              <a:ext uri="{FF2B5EF4-FFF2-40B4-BE49-F238E27FC236}">
                <a16:creationId xmlns:a16="http://schemas.microsoft.com/office/drawing/2014/main" id="{79585FB8-3DF5-4DB4-90CE-1548C3BAB470}"/>
              </a:ext>
            </a:extLst>
          </p:cNvPr>
          <p:cNvPicPr>
            <a:picLocks noChangeAspect="1"/>
          </p:cNvPicPr>
          <p:nvPr/>
        </p:nvPicPr>
        <p:blipFill rotWithShape="1">
          <a:blip r:embed="rId19"/>
          <a:srcRect l="14372" t="32609" r="12726"/>
          <a:stretch/>
        </p:blipFill>
        <p:spPr>
          <a:xfrm>
            <a:off x="2598358" y="4782312"/>
            <a:ext cx="622229" cy="579297"/>
          </a:xfrm>
          <a:prstGeom prst="rect">
            <a:avLst/>
          </a:prstGeom>
        </p:spPr>
      </p:pic>
      <p:pic>
        <p:nvPicPr>
          <p:cNvPr id="38" name="図 37">
            <a:extLst>
              <a:ext uri="{FF2B5EF4-FFF2-40B4-BE49-F238E27FC236}">
                <a16:creationId xmlns:a16="http://schemas.microsoft.com/office/drawing/2014/main" id="{6CF3782C-4E44-4A99-9AC6-754B60BFCB4B}"/>
              </a:ext>
            </a:extLst>
          </p:cNvPr>
          <p:cNvPicPr>
            <a:picLocks noChangeAspect="1"/>
          </p:cNvPicPr>
          <p:nvPr/>
        </p:nvPicPr>
        <p:blipFill rotWithShape="1">
          <a:blip r:embed="rId19"/>
          <a:srcRect l="14372" t="22650" r="12726" b="70720"/>
          <a:stretch/>
        </p:blipFill>
        <p:spPr>
          <a:xfrm>
            <a:off x="2598358" y="4610245"/>
            <a:ext cx="622229" cy="172067"/>
          </a:xfrm>
          <a:prstGeom prst="rect">
            <a:avLst/>
          </a:prstGeom>
        </p:spPr>
      </p:pic>
      <p:pic>
        <p:nvPicPr>
          <p:cNvPr id="39" name="図 38">
            <a:extLst>
              <a:ext uri="{FF2B5EF4-FFF2-40B4-BE49-F238E27FC236}">
                <a16:creationId xmlns:a16="http://schemas.microsoft.com/office/drawing/2014/main" id="{462DB720-A77A-4BFE-A804-BE60705DE7AA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11404" b="49999"/>
          <a:stretch/>
        </p:blipFill>
        <p:spPr>
          <a:xfrm>
            <a:off x="2702603" y="4577305"/>
            <a:ext cx="377925" cy="223295"/>
          </a:xfrm>
          <a:prstGeom prst="rect">
            <a:avLst/>
          </a:prstGeom>
        </p:spPr>
      </p:pic>
      <p:pic>
        <p:nvPicPr>
          <p:cNvPr id="24" name="図 23">
            <a:extLst>
              <a:ext uri="{FF2B5EF4-FFF2-40B4-BE49-F238E27FC236}">
                <a16:creationId xmlns:a16="http://schemas.microsoft.com/office/drawing/2014/main" id="{8BB5F4C8-8E12-4613-8E8A-6765B9E2752A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911708" y="4358644"/>
            <a:ext cx="621846" cy="1005927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8E6AC7E1-47DF-458C-B1CD-25711747AA76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0357090" y="2334674"/>
            <a:ext cx="1499746" cy="188382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30227E8-AC7A-444E-9AD8-8D7F3800D6AE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9357259" y="5448947"/>
            <a:ext cx="999831" cy="951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7570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E606A458-9666-4E4E-B790-40B3BF7854F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592"/>
          <a:stretch/>
        </p:blipFill>
        <p:spPr>
          <a:xfrm>
            <a:off x="5546975" y="1519428"/>
            <a:ext cx="4115312" cy="4107082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D26F304D-A262-43E8-87E4-2FB40F92E50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63"/>
          <a:stretch/>
        </p:blipFill>
        <p:spPr>
          <a:xfrm>
            <a:off x="635000" y="1519428"/>
            <a:ext cx="4572000" cy="4107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912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CEC21E2B-9B9B-4C91-A28A-25B1C00669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5592" y="2758454"/>
            <a:ext cx="646232" cy="1335140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A8E73CC7-4EF5-4724-BADC-71B713850B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208" y="315028"/>
            <a:ext cx="3353091" cy="2054530"/>
          </a:xfrm>
          <a:prstGeom prst="rect">
            <a:avLst/>
          </a:prstGeom>
        </p:spPr>
      </p:pic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49519378-213F-42A5-9A40-1B832341D8E5}"/>
              </a:ext>
            </a:extLst>
          </p:cNvPr>
          <p:cNvSpPr/>
          <p:nvPr/>
        </p:nvSpPr>
        <p:spPr>
          <a:xfrm>
            <a:off x="996462" y="457200"/>
            <a:ext cx="2391507" cy="1512277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1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1">
                  <a:lumMod val="40000"/>
                  <a:lumOff val="6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F7B15935-EB69-484A-8370-BF7BA01159F4}"/>
              </a:ext>
            </a:extLst>
          </p:cNvPr>
          <p:cNvSpPr/>
          <p:nvPr/>
        </p:nvSpPr>
        <p:spPr>
          <a:xfrm>
            <a:off x="2563959" y="2941749"/>
            <a:ext cx="573994" cy="974502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1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1">
                  <a:lumMod val="40000"/>
                  <a:lumOff val="6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 descr="Smartphone White Green Screen Realistic」の画像、写真素材 ...">
            <a:extLst>
              <a:ext uri="{FF2B5EF4-FFF2-40B4-BE49-F238E27FC236}">
                <a16:creationId xmlns:a16="http://schemas.microsoft.com/office/drawing/2014/main" id="{12241833-9F51-4E39-AA2F-33EDAD0C46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94" t="14285" r="26589" b="19365"/>
          <a:stretch/>
        </p:blipFill>
        <p:spPr bwMode="auto">
          <a:xfrm>
            <a:off x="996462" y="2718910"/>
            <a:ext cx="1092200" cy="1769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C69F4ED0-A1EB-4A1A-A3F0-EC5F37674E66}"/>
              </a:ext>
            </a:extLst>
          </p:cNvPr>
          <p:cNvSpPr/>
          <p:nvPr/>
        </p:nvSpPr>
        <p:spPr>
          <a:xfrm>
            <a:off x="1029417" y="2869720"/>
            <a:ext cx="1013237" cy="143198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1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1">
                  <a:lumMod val="40000"/>
                  <a:lumOff val="6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776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936AF85F-34C3-4884-98FF-2ABBB8538BD5}"/>
              </a:ext>
            </a:extLst>
          </p:cNvPr>
          <p:cNvSpPr/>
          <p:nvPr/>
        </p:nvSpPr>
        <p:spPr>
          <a:xfrm>
            <a:off x="5905500" y="51251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hlinkClick r:id="rId2"/>
              </a:rPr>
              <a:t>https://community.powerbi.com/t5/Data-Stories-Gallery/PowerBI-Visual-Library/td-p/998398</a:t>
            </a:r>
            <a:endParaRPr lang="en-US" dirty="0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A46BDCB8-8C5C-4E6E-BDB5-153F021A07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7685" y="359028"/>
            <a:ext cx="5041829" cy="2914141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0908CBD7-CDDA-4A00-81F3-5DF363E3D2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157" y="514859"/>
            <a:ext cx="4724809" cy="2914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6443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728B6733-F652-4B0E-BB11-56600F4FE0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75640" y="-49875"/>
            <a:ext cx="4755292" cy="3755461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A576601C-FE47-406D-8F2B-DF7510E5AC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4750" y="0"/>
            <a:ext cx="4749196" cy="3755461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82C564A9-6E4F-4233-B3B2-A86C14D117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9044" y="0"/>
            <a:ext cx="4724809" cy="3761558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B4699218-31DD-4985-BD65-7AC6383B8E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" y="3109299"/>
            <a:ext cx="12192000" cy="3179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45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 68">
            <a:extLst>
              <a:ext uri="{FF2B5EF4-FFF2-40B4-BE49-F238E27FC236}">
                <a16:creationId xmlns:a16="http://schemas.microsoft.com/office/drawing/2014/main" id="{17C6E911-91F1-48BD-8C32-6A804B5A38C7}"/>
              </a:ext>
            </a:extLst>
          </p:cNvPr>
          <p:cNvSpPr/>
          <p:nvPr/>
        </p:nvSpPr>
        <p:spPr>
          <a:xfrm>
            <a:off x="8393547" y="4556699"/>
            <a:ext cx="1612367" cy="2131269"/>
          </a:xfrm>
          <a:prstGeom prst="rect">
            <a:avLst/>
          </a:prstGeom>
          <a:solidFill>
            <a:schemeClr val="bg1"/>
          </a:solidFill>
          <a:ln w="28575">
            <a:solidFill>
              <a:srgbClr val="324E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CA00A592-6920-4385-A783-1D547D56136A}"/>
              </a:ext>
            </a:extLst>
          </p:cNvPr>
          <p:cNvSpPr/>
          <p:nvPr/>
        </p:nvSpPr>
        <p:spPr>
          <a:xfrm>
            <a:off x="8719753" y="510613"/>
            <a:ext cx="3103279" cy="33952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: Top Corners Rounded 29">
            <a:extLst>
              <a:ext uri="{FF2B5EF4-FFF2-40B4-BE49-F238E27FC236}">
                <a16:creationId xmlns:a16="http://schemas.microsoft.com/office/drawing/2014/main" id="{4CF4EFE1-B978-4306-B48E-9B3CAEC247E6}"/>
              </a:ext>
            </a:extLst>
          </p:cNvPr>
          <p:cNvSpPr/>
          <p:nvPr/>
        </p:nvSpPr>
        <p:spPr>
          <a:xfrm flipV="1">
            <a:off x="5810408" y="406079"/>
            <a:ext cx="265325" cy="331102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rgbClr val="324E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: Top Corners Rounded 28">
            <a:extLst>
              <a:ext uri="{FF2B5EF4-FFF2-40B4-BE49-F238E27FC236}">
                <a16:creationId xmlns:a16="http://schemas.microsoft.com/office/drawing/2014/main" id="{9D9BDF77-8709-4550-99F6-B0A3350B4D6D}"/>
              </a:ext>
            </a:extLst>
          </p:cNvPr>
          <p:cNvSpPr/>
          <p:nvPr/>
        </p:nvSpPr>
        <p:spPr>
          <a:xfrm flipV="1">
            <a:off x="5091069" y="406079"/>
            <a:ext cx="265325" cy="331102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rgbClr val="263B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4CE13D8-C161-4EEC-9A6B-7C5FBFC46D8C}"/>
              </a:ext>
            </a:extLst>
          </p:cNvPr>
          <p:cNvSpPr/>
          <p:nvPr/>
        </p:nvSpPr>
        <p:spPr>
          <a:xfrm>
            <a:off x="5145968" y="227417"/>
            <a:ext cx="865787" cy="675315"/>
          </a:xfrm>
          <a:prstGeom prst="ellipse">
            <a:avLst/>
          </a:prstGeom>
          <a:solidFill>
            <a:srgbClr val="263B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4B47AC1E-169A-4BF6-B7B0-B21261FA76D6}"/>
              </a:ext>
            </a:extLst>
          </p:cNvPr>
          <p:cNvSpPr/>
          <p:nvPr/>
        </p:nvSpPr>
        <p:spPr>
          <a:xfrm>
            <a:off x="5278865" y="227417"/>
            <a:ext cx="748762" cy="675316"/>
          </a:xfrm>
          <a:prstGeom prst="ellipse">
            <a:avLst/>
          </a:prstGeom>
          <a:solidFill>
            <a:srgbClr val="324E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9DF22225-97F1-4549-8152-2557BFDB22DA}"/>
              </a:ext>
            </a:extLst>
          </p:cNvPr>
          <p:cNvSpPr/>
          <p:nvPr/>
        </p:nvSpPr>
        <p:spPr>
          <a:xfrm>
            <a:off x="5278865" y="502944"/>
            <a:ext cx="631736" cy="170588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FC151893-C281-4CDF-BEFA-48CAD00CF558}"/>
              </a:ext>
            </a:extLst>
          </p:cNvPr>
          <p:cNvGrpSpPr/>
          <p:nvPr/>
        </p:nvGrpSpPr>
        <p:grpSpPr>
          <a:xfrm>
            <a:off x="5384309" y="555424"/>
            <a:ext cx="146445" cy="74318"/>
            <a:chOff x="6134811" y="2532784"/>
            <a:chExt cx="281213" cy="142710"/>
          </a:xfrm>
          <a:solidFill>
            <a:schemeClr val="bg1"/>
          </a:solidFill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0A0213E0-D686-4E88-8741-58DB25E6ACED}"/>
                </a:ext>
              </a:extLst>
            </p:cNvPr>
            <p:cNvSpPr/>
            <p:nvPr/>
          </p:nvSpPr>
          <p:spPr>
            <a:xfrm>
              <a:off x="6134811" y="2607241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54DBCD15-A891-4082-AD3F-081F54D90938}"/>
                </a:ext>
              </a:extLst>
            </p:cNvPr>
            <p:cNvSpPr/>
            <p:nvPr/>
          </p:nvSpPr>
          <p:spPr>
            <a:xfrm>
              <a:off x="6198892" y="2532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E45A523C-F203-4C6C-975E-9D30DFF649A3}"/>
                </a:ext>
              </a:extLst>
            </p:cNvPr>
            <p:cNvSpPr/>
            <p:nvPr/>
          </p:nvSpPr>
          <p:spPr>
            <a:xfrm>
              <a:off x="6283749" y="2532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43A9BE33-6774-4D38-80FE-703E0FB20111}"/>
                </a:ext>
              </a:extLst>
            </p:cNvPr>
            <p:cNvSpPr/>
            <p:nvPr/>
          </p:nvSpPr>
          <p:spPr>
            <a:xfrm>
              <a:off x="6349555" y="2603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59D5CB50-CD90-46EC-8A28-3AD602354561}"/>
              </a:ext>
            </a:extLst>
          </p:cNvPr>
          <p:cNvGrpSpPr/>
          <p:nvPr/>
        </p:nvGrpSpPr>
        <p:grpSpPr>
          <a:xfrm>
            <a:off x="5639076" y="551079"/>
            <a:ext cx="146445" cy="74318"/>
            <a:chOff x="6134811" y="2532784"/>
            <a:chExt cx="281213" cy="142710"/>
          </a:xfrm>
          <a:solidFill>
            <a:schemeClr val="bg1"/>
          </a:solidFill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B0A14E38-21A5-4B00-B487-D7935C0E443D}"/>
                </a:ext>
              </a:extLst>
            </p:cNvPr>
            <p:cNvSpPr/>
            <p:nvPr/>
          </p:nvSpPr>
          <p:spPr>
            <a:xfrm>
              <a:off x="6134811" y="2607241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6EA292EC-0084-48ED-97C7-94A0ABAC095D}"/>
                </a:ext>
              </a:extLst>
            </p:cNvPr>
            <p:cNvSpPr/>
            <p:nvPr/>
          </p:nvSpPr>
          <p:spPr>
            <a:xfrm>
              <a:off x="6198892" y="2532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1EBB58CC-1721-4D72-B01F-55BB01AFC76B}"/>
                </a:ext>
              </a:extLst>
            </p:cNvPr>
            <p:cNvSpPr/>
            <p:nvPr/>
          </p:nvSpPr>
          <p:spPr>
            <a:xfrm>
              <a:off x="6283749" y="2532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B4D93869-C542-4F97-929D-ABABF5F5F532}"/>
                </a:ext>
              </a:extLst>
            </p:cNvPr>
            <p:cNvSpPr/>
            <p:nvPr/>
          </p:nvSpPr>
          <p:spPr>
            <a:xfrm>
              <a:off x="6349555" y="2603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36" name="Picture 12" descr="Simple Notepad PNG Transparent Background, Free Download ...">
            <a:extLst>
              <a:ext uri="{FF2B5EF4-FFF2-40B4-BE49-F238E27FC236}">
                <a16:creationId xmlns:a16="http://schemas.microsoft.com/office/drawing/2014/main" id="{EF70E91B-49C8-4FB0-A077-B3DA216BC3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9809" y="789978"/>
            <a:ext cx="698063" cy="698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Oval 54">
            <a:extLst>
              <a:ext uri="{FF2B5EF4-FFF2-40B4-BE49-F238E27FC236}">
                <a16:creationId xmlns:a16="http://schemas.microsoft.com/office/drawing/2014/main" id="{100197FF-5830-4CDA-A0FF-FF0AF6B1CAB7}"/>
              </a:ext>
            </a:extLst>
          </p:cNvPr>
          <p:cNvSpPr/>
          <p:nvPr/>
        </p:nvSpPr>
        <p:spPr>
          <a:xfrm>
            <a:off x="5838539" y="898955"/>
            <a:ext cx="232191" cy="229200"/>
          </a:xfrm>
          <a:prstGeom prst="ellipse">
            <a:avLst/>
          </a:prstGeom>
          <a:solidFill>
            <a:srgbClr val="324E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200BE1AD-38E9-4A49-A282-E77BD231F230}"/>
              </a:ext>
            </a:extLst>
          </p:cNvPr>
          <p:cNvSpPr/>
          <p:nvPr/>
        </p:nvSpPr>
        <p:spPr>
          <a:xfrm>
            <a:off x="5142284" y="898108"/>
            <a:ext cx="232191" cy="229200"/>
          </a:xfrm>
          <a:prstGeom prst="ellipse">
            <a:avLst/>
          </a:prstGeom>
          <a:solidFill>
            <a:srgbClr val="263B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73C7DF16-A0D9-47DE-9E9A-7C95A03C0E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2284" y="1737957"/>
            <a:ext cx="987638" cy="1261981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C5BD4D62-5417-4499-8A2E-F7C4D8C8B8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984" y="902733"/>
            <a:ext cx="3907875" cy="2932430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3C539C3D-D414-4679-A128-A9845AF489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954" y="4432401"/>
            <a:ext cx="4304149" cy="1444877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446C60D2-5298-41EA-9E36-4780064ACC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54743" y="688592"/>
            <a:ext cx="1359692" cy="1488505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4C06A02A-3031-44DD-88BC-D854E5C3FB1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79165" y="767615"/>
            <a:ext cx="1418651" cy="1411764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C5A83A52-285A-4A75-898F-BA431BEC27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4498" y="159726"/>
            <a:ext cx="837250" cy="1069818"/>
          </a:xfrm>
          <a:prstGeom prst="rect">
            <a:avLst/>
          </a:prstGeom>
        </p:spPr>
      </p:pic>
      <p:sp>
        <p:nvSpPr>
          <p:cNvPr id="28" name="Rectangle: Top Corners Rounded 27">
            <a:extLst>
              <a:ext uri="{FF2B5EF4-FFF2-40B4-BE49-F238E27FC236}">
                <a16:creationId xmlns:a16="http://schemas.microsoft.com/office/drawing/2014/main" id="{80372432-8887-4DF3-B2C1-21D59A7BD3F7}"/>
              </a:ext>
            </a:extLst>
          </p:cNvPr>
          <p:cNvSpPr/>
          <p:nvPr/>
        </p:nvSpPr>
        <p:spPr>
          <a:xfrm flipV="1">
            <a:off x="7110164" y="406079"/>
            <a:ext cx="265325" cy="331102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rgbClr val="324E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: Top Corners Rounded 33">
            <a:extLst>
              <a:ext uri="{FF2B5EF4-FFF2-40B4-BE49-F238E27FC236}">
                <a16:creationId xmlns:a16="http://schemas.microsoft.com/office/drawing/2014/main" id="{C481141B-2B26-4DA4-9D5D-4A4EEACB03D5}"/>
              </a:ext>
            </a:extLst>
          </p:cNvPr>
          <p:cNvSpPr/>
          <p:nvPr/>
        </p:nvSpPr>
        <p:spPr>
          <a:xfrm flipV="1">
            <a:off x="6390825" y="406079"/>
            <a:ext cx="265325" cy="331102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rgbClr val="263B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4CFAB45-5A6A-4412-82E6-49D0B1E7986F}"/>
              </a:ext>
            </a:extLst>
          </p:cNvPr>
          <p:cNvSpPr/>
          <p:nvPr/>
        </p:nvSpPr>
        <p:spPr>
          <a:xfrm>
            <a:off x="6445724" y="227417"/>
            <a:ext cx="865787" cy="675315"/>
          </a:xfrm>
          <a:prstGeom prst="ellipse">
            <a:avLst/>
          </a:prstGeom>
          <a:solidFill>
            <a:srgbClr val="263B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77CFBD39-02C1-4B4E-B0A5-BD4E53D9DD04}"/>
              </a:ext>
            </a:extLst>
          </p:cNvPr>
          <p:cNvSpPr/>
          <p:nvPr/>
        </p:nvSpPr>
        <p:spPr>
          <a:xfrm>
            <a:off x="6578621" y="227417"/>
            <a:ext cx="748762" cy="675316"/>
          </a:xfrm>
          <a:prstGeom prst="ellipse">
            <a:avLst/>
          </a:prstGeom>
          <a:solidFill>
            <a:srgbClr val="324E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F3BD4B41-5024-4388-A038-9390642A8BC5}"/>
              </a:ext>
            </a:extLst>
          </p:cNvPr>
          <p:cNvSpPr/>
          <p:nvPr/>
        </p:nvSpPr>
        <p:spPr>
          <a:xfrm>
            <a:off x="6578621" y="502944"/>
            <a:ext cx="631736" cy="170588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DB8DE4FC-191D-4DAD-BEAB-069E495B88DF}"/>
              </a:ext>
            </a:extLst>
          </p:cNvPr>
          <p:cNvGrpSpPr/>
          <p:nvPr/>
        </p:nvGrpSpPr>
        <p:grpSpPr>
          <a:xfrm>
            <a:off x="6684065" y="555424"/>
            <a:ext cx="146445" cy="74318"/>
            <a:chOff x="6134811" y="2532784"/>
            <a:chExt cx="281213" cy="142710"/>
          </a:xfrm>
          <a:solidFill>
            <a:schemeClr val="bg1"/>
          </a:solidFill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1AD82DF9-A3B8-4577-B427-8725C5A74526}"/>
                </a:ext>
              </a:extLst>
            </p:cNvPr>
            <p:cNvSpPr/>
            <p:nvPr/>
          </p:nvSpPr>
          <p:spPr>
            <a:xfrm>
              <a:off x="6134811" y="2607241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96F4A556-0736-4E8E-8019-11F20CE196C5}"/>
                </a:ext>
              </a:extLst>
            </p:cNvPr>
            <p:cNvSpPr/>
            <p:nvPr/>
          </p:nvSpPr>
          <p:spPr>
            <a:xfrm>
              <a:off x="6198892" y="2532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87DDE091-DC17-40A4-B0ED-2CC98667F055}"/>
                </a:ext>
              </a:extLst>
            </p:cNvPr>
            <p:cNvSpPr/>
            <p:nvPr/>
          </p:nvSpPr>
          <p:spPr>
            <a:xfrm>
              <a:off x="6283749" y="2532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E20D8AA1-8318-4C66-8032-8E2F857019AE}"/>
                </a:ext>
              </a:extLst>
            </p:cNvPr>
            <p:cNvSpPr/>
            <p:nvPr/>
          </p:nvSpPr>
          <p:spPr>
            <a:xfrm>
              <a:off x="6349555" y="2603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9D2A49D4-5564-4CA6-B536-D37ECA40CAE5}"/>
              </a:ext>
            </a:extLst>
          </p:cNvPr>
          <p:cNvGrpSpPr/>
          <p:nvPr/>
        </p:nvGrpSpPr>
        <p:grpSpPr>
          <a:xfrm>
            <a:off x="6938832" y="551079"/>
            <a:ext cx="146445" cy="74318"/>
            <a:chOff x="6134811" y="2532784"/>
            <a:chExt cx="281213" cy="142710"/>
          </a:xfrm>
          <a:solidFill>
            <a:schemeClr val="bg1"/>
          </a:solidFill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FCE611D0-83C4-4366-A3F9-4BD6C6E453A3}"/>
                </a:ext>
              </a:extLst>
            </p:cNvPr>
            <p:cNvSpPr/>
            <p:nvPr/>
          </p:nvSpPr>
          <p:spPr>
            <a:xfrm>
              <a:off x="6134811" y="2607241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558F2427-8770-4EFD-BC48-2A082CD55CA4}"/>
                </a:ext>
              </a:extLst>
            </p:cNvPr>
            <p:cNvSpPr/>
            <p:nvPr/>
          </p:nvSpPr>
          <p:spPr>
            <a:xfrm>
              <a:off x="6198892" y="2532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95247A9C-33A6-4C2C-990E-0D807A14C210}"/>
                </a:ext>
              </a:extLst>
            </p:cNvPr>
            <p:cNvSpPr/>
            <p:nvPr/>
          </p:nvSpPr>
          <p:spPr>
            <a:xfrm>
              <a:off x="6283749" y="2532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4910302D-2632-4FDE-AC73-3A5E07057099}"/>
                </a:ext>
              </a:extLst>
            </p:cNvPr>
            <p:cNvSpPr/>
            <p:nvPr/>
          </p:nvSpPr>
          <p:spPr>
            <a:xfrm>
              <a:off x="6349555" y="2603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5DB6E221-833D-475D-854D-BBFF69CB2C9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40379" y="734890"/>
            <a:ext cx="737125" cy="775922"/>
          </a:xfrm>
          <a:prstGeom prst="rect">
            <a:avLst/>
          </a:prstGeom>
        </p:spPr>
      </p:pic>
      <p:sp>
        <p:nvSpPr>
          <p:cNvPr id="63" name="Oval 62">
            <a:extLst>
              <a:ext uri="{FF2B5EF4-FFF2-40B4-BE49-F238E27FC236}">
                <a16:creationId xmlns:a16="http://schemas.microsoft.com/office/drawing/2014/main" id="{4D003313-686E-4831-85B6-CA4CDD3A47C0}"/>
              </a:ext>
            </a:extLst>
          </p:cNvPr>
          <p:cNvSpPr/>
          <p:nvPr/>
        </p:nvSpPr>
        <p:spPr>
          <a:xfrm>
            <a:off x="7138295" y="898955"/>
            <a:ext cx="232191" cy="229200"/>
          </a:xfrm>
          <a:prstGeom prst="ellipse">
            <a:avLst/>
          </a:prstGeom>
          <a:solidFill>
            <a:srgbClr val="324E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F54AE530-D746-4BDD-B8BD-7283C3D0BD0C}"/>
              </a:ext>
            </a:extLst>
          </p:cNvPr>
          <p:cNvSpPr/>
          <p:nvPr/>
        </p:nvSpPr>
        <p:spPr>
          <a:xfrm>
            <a:off x="6442040" y="898108"/>
            <a:ext cx="232191" cy="229200"/>
          </a:xfrm>
          <a:prstGeom prst="ellipse">
            <a:avLst/>
          </a:prstGeom>
          <a:solidFill>
            <a:srgbClr val="263B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A9E2D2-C729-41F9-85D2-47B9C8C5054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74150" y="1671739"/>
            <a:ext cx="987638" cy="1286367"/>
          </a:xfrm>
          <a:prstGeom prst="rect">
            <a:avLst/>
          </a:prstGeom>
        </p:spPr>
      </p:pic>
      <p:pic>
        <p:nvPicPr>
          <p:cNvPr id="1026" name="Picture 2" descr="Apple, device, electronic, gadget, imac, ipad, iphone icon">
            <a:extLst>
              <a:ext uri="{FF2B5EF4-FFF2-40B4-BE49-F238E27FC236}">
                <a16:creationId xmlns:a16="http://schemas.microsoft.com/office/drawing/2014/main" id="{5B878104-1536-4EA7-B1DF-96439EA70E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6526" y="4432401"/>
            <a:ext cx="737040" cy="737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3673188-F3C7-4928-8F75-863F418A889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937843" y="5629730"/>
            <a:ext cx="343627" cy="3812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D6C83BB-8331-42A7-8102-E039F13DC00E}"/>
              </a:ext>
            </a:extLst>
          </p:cNvPr>
          <p:cNvSpPr txBox="1"/>
          <p:nvPr/>
        </p:nvSpPr>
        <p:spPr>
          <a:xfrm>
            <a:off x="8763763" y="6007201"/>
            <a:ext cx="914079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1200" dirty="0"/>
              <a:t>Tensorflow.js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5BDFC27-5013-49B4-B56B-027245A78F5D}"/>
              </a:ext>
            </a:extLst>
          </p:cNvPr>
          <p:cNvSpPr/>
          <p:nvPr/>
        </p:nvSpPr>
        <p:spPr>
          <a:xfrm>
            <a:off x="5079367" y="4562363"/>
            <a:ext cx="1612367" cy="2131269"/>
          </a:xfrm>
          <a:prstGeom prst="rect">
            <a:avLst/>
          </a:prstGeom>
          <a:solidFill>
            <a:schemeClr val="bg1"/>
          </a:solidFill>
          <a:ln w="28575">
            <a:solidFill>
              <a:srgbClr val="324E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0445783E-8C22-4426-8387-8198138CC29A}"/>
              </a:ext>
            </a:extLst>
          </p:cNvPr>
          <p:cNvSpPr/>
          <p:nvPr/>
        </p:nvSpPr>
        <p:spPr>
          <a:xfrm>
            <a:off x="6736457" y="4563275"/>
            <a:ext cx="1612367" cy="2124693"/>
          </a:xfrm>
          <a:prstGeom prst="rect">
            <a:avLst/>
          </a:prstGeom>
          <a:solidFill>
            <a:schemeClr val="bg1"/>
          </a:solidFill>
          <a:ln w="28575">
            <a:solidFill>
              <a:srgbClr val="324E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0" name="グラフィックス 4">
            <a:extLst>
              <a:ext uri="{FF2B5EF4-FFF2-40B4-BE49-F238E27FC236}">
                <a16:creationId xmlns:a16="http://schemas.microsoft.com/office/drawing/2014/main" id="{966D60A9-FAA6-4468-A3C3-F58E7447579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034954" y="5028130"/>
            <a:ext cx="261525" cy="368974"/>
          </a:xfrm>
          <a:prstGeom prst="rect">
            <a:avLst/>
          </a:prstGeom>
        </p:spPr>
      </p:pic>
      <p:pic>
        <p:nvPicPr>
          <p:cNvPr id="71" name="グラフィックス 6">
            <a:extLst>
              <a:ext uri="{FF2B5EF4-FFF2-40B4-BE49-F238E27FC236}">
                <a16:creationId xmlns:a16="http://schemas.microsoft.com/office/drawing/2014/main" id="{65E19454-C528-41A1-84C3-53712F39ACEC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 l="11623" r="11478"/>
          <a:stretch/>
        </p:blipFill>
        <p:spPr>
          <a:xfrm>
            <a:off x="8705265" y="5028130"/>
            <a:ext cx="283737" cy="368974"/>
          </a:xfrm>
          <a:prstGeom prst="rect">
            <a:avLst/>
          </a:prstGeom>
        </p:spPr>
      </p:pic>
      <p:pic>
        <p:nvPicPr>
          <p:cNvPr id="72" name="グラフィックス 8">
            <a:extLst>
              <a:ext uri="{FF2B5EF4-FFF2-40B4-BE49-F238E27FC236}">
                <a16:creationId xmlns:a16="http://schemas.microsoft.com/office/drawing/2014/main" id="{D1A91586-D947-4FC7-9DF2-22EA16F1E792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rcRect t="3380" b="3176"/>
          <a:stretch/>
        </p:blipFill>
        <p:spPr>
          <a:xfrm>
            <a:off x="9342432" y="5029065"/>
            <a:ext cx="283737" cy="367105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077AD2B8-72A6-4C99-9573-5BF4A8ADF1D4}"/>
              </a:ext>
            </a:extLst>
          </p:cNvPr>
          <p:cNvSpPr txBox="1"/>
          <p:nvPr/>
        </p:nvSpPr>
        <p:spPr>
          <a:xfrm>
            <a:off x="8444768" y="6459348"/>
            <a:ext cx="1509925" cy="189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AI at the Edge</a:t>
            </a:r>
          </a:p>
        </p:txBody>
      </p:sp>
      <p:pic>
        <p:nvPicPr>
          <p:cNvPr id="74" name="グラフィックス 4">
            <a:extLst>
              <a:ext uri="{FF2B5EF4-FFF2-40B4-BE49-F238E27FC236}">
                <a16:creationId xmlns:a16="http://schemas.microsoft.com/office/drawing/2014/main" id="{4859C44A-1B27-4F61-8C94-15CA630990F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230644" y="5729513"/>
            <a:ext cx="261525" cy="368974"/>
          </a:xfrm>
          <a:prstGeom prst="rect">
            <a:avLst/>
          </a:prstGeom>
        </p:spPr>
      </p:pic>
      <p:pic>
        <p:nvPicPr>
          <p:cNvPr id="75" name="グラフィックス 6">
            <a:extLst>
              <a:ext uri="{FF2B5EF4-FFF2-40B4-BE49-F238E27FC236}">
                <a16:creationId xmlns:a16="http://schemas.microsoft.com/office/drawing/2014/main" id="{C2390A93-5FB6-41FF-A7E5-877521C15405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 l="11623" r="11478"/>
          <a:stretch/>
        </p:blipFill>
        <p:spPr>
          <a:xfrm>
            <a:off x="6900955" y="5729513"/>
            <a:ext cx="283737" cy="368974"/>
          </a:xfrm>
          <a:prstGeom prst="rect">
            <a:avLst/>
          </a:prstGeom>
        </p:spPr>
      </p:pic>
      <p:pic>
        <p:nvPicPr>
          <p:cNvPr id="76" name="グラフィックス 8">
            <a:extLst>
              <a:ext uri="{FF2B5EF4-FFF2-40B4-BE49-F238E27FC236}">
                <a16:creationId xmlns:a16="http://schemas.microsoft.com/office/drawing/2014/main" id="{97111449-BA62-4690-A09F-F965EC7E4C2E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rcRect t="3380" b="3176"/>
          <a:stretch/>
        </p:blipFill>
        <p:spPr>
          <a:xfrm>
            <a:off x="7538122" y="5730448"/>
            <a:ext cx="283737" cy="36710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763D18-A97B-4CE4-8A14-F960E5AAC1E3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188274" y="4901359"/>
            <a:ext cx="598104" cy="601888"/>
          </a:xfrm>
          <a:prstGeom prst="rect">
            <a:avLst/>
          </a:prstGeom>
        </p:spPr>
      </p:pic>
      <p:sp>
        <p:nvSpPr>
          <p:cNvPr id="77" name="TextBox 76">
            <a:extLst>
              <a:ext uri="{FF2B5EF4-FFF2-40B4-BE49-F238E27FC236}">
                <a16:creationId xmlns:a16="http://schemas.microsoft.com/office/drawing/2014/main" id="{4FCF9165-BBF1-437B-8D0D-5FB6461BD950}"/>
              </a:ext>
            </a:extLst>
          </p:cNvPr>
          <p:cNvSpPr txBox="1"/>
          <p:nvPr/>
        </p:nvSpPr>
        <p:spPr>
          <a:xfrm>
            <a:off x="6787678" y="6459348"/>
            <a:ext cx="1509925" cy="189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GitHub Pages: static site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77FBE3E-EAA4-435D-AF2F-7D4C1FA5B38D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594733" y="4957641"/>
            <a:ext cx="457239" cy="457239"/>
          </a:xfrm>
          <a:prstGeom prst="rect">
            <a:avLst/>
          </a:prstGeom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C9502E78-1D7B-4DB8-8DB6-7C6627C05515}"/>
              </a:ext>
            </a:extLst>
          </p:cNvPr>
          <p:cNvSpPr txBox="1"/>
          <p:nvPr/>
        </p:nvSpPr>
        <p:spPr>
          <a:xfrm>
            <a:off x="5130587" y="6453612"/>
            <a:ext cx="1509925" cy="189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Local + Cloud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697467A9-BBB8-4F13-BE86-DC01DFC93B8C}"/>
              </a:ext>
            </a:extLst>
          </p:cNvPr>
          <p:cNvSpPr txBox="1"/>
          <p:nvPr/>
        </p:nvSpPr>
        <p:spPr>
          <a:xfrm>
            <a:off x="5514640" y="5439079"/>
            <a:ext cx="686761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/>
              <a:t>VS CODE</a:t>
            </a:r>
          </a:p>
        </p:txBody>
      </p:sp>
      <p:pic>
        <p:nvPicPr>
          <p:cNvPr id="1034" name="Picture 10" descr="Show notebooks in Drive">
            <a:extLst>
              <a:ext uri="{FF2B5EF4-FFF2-40B4-BE49-F238E27FC236}">
                <a16:creationId xmlns:a16="http://schemas.microsoft.com/office/drawing/2014/main" id="{4EC485EF-3A0E-4D42-A2E9-8816FC6AC9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61" t="28153" r="10435" b="23451"/>
          <a:stretch/>
        </p:blipFill>
        <p:spPr bwMode="auto">
          <a:xfrm>
            <a:off x="5240388" y="5811330"/>
            <a:ext cx="398453" cy="249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0" name="TextBox 79">
            <a:extLst>
              <a:ext uri="{FF2B5EF4-FFF2-40B4-BE49-F238E27FC236}">
                <a16:creationId xmlns:a16="http://schemas.microsoft.com/office/drawing/2014/main" id="{0685459F-5ACF-410C-AEC3-307D2F597F92}"/>
              </a:ext>
            </a:extLst>
          </p:cNvPr>
          <p:cNvSpPr txBox="1"/>
          <p:nvPr/>
        </p:nvSpPr>
        <p:spPr>
          <a:xfrm>
            <a:off x="5149864" y="6097553"/>
            <a:ext cx="567571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 err="1"/>
              <a:t>Colab</a:t>
            </a:r>
            <a:endParaRPr lang="en-US" sz="1200" dirty="0"/>
          </a:p>
        </p:txBody>
      </p:sp>
      <p:pic>
        <p:nvPicPr>
          <p:cNvPr id="81" name="Picture 80">
            <a:extLst>
              <a:ext uri="{FF2B5EF4-FFF2-40B4-BE49-F238E27FC236}">
                <a16:creationId xmlns:a16="http://schemas.microsoft.com/office/drawing/2014/main" id="{13A9D6FA-2C32-4BEF-A7BB-15D2D8A5B29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42626" y="5765157"/>
            <a:ext cx="343627" cy="381251"/>
          </a:xfrm>
          <a:prstGeom prst="rect">
            <a:avLst/>
          </a:prstGeom>
        </p:spPr>
      </p:pic>
      <p:sp>
        <p:nvSpPr>
          <p:cNvPr id="82" name="TextBox 81">
            <a:extLst>
              <a:ext uri="{FF2B5EF4-FFF2-40B4-BE49-F238E27FC236}">
                <a16:creationId xmlns:a16="http://schemas.microsoft.com/office/drawing/2014/main" id="{61CFEE70-B545-4611-A46B-19DB37D8CA79}"/>
              </a:ext>
            </a:extLst>
          </p:cNvPr>
          <p:cNvSpPr txBox="1"/>
          <p:nvPr/>
        </p:nvSpPr>
        <p:spPr>
          <a:xfrm>
            <a:off x="5822108" y="6128358"/>
            <a:ext cx="914079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1200" dirty="0"/>
              <a:t>Tensorflow.js</a:t>
            </a:r>
          </a:p>
        </p:txBody>
      </p:sp>
      <p:pic>
        <p:nvPicPr>
          <p:cNvPr id="83" name="Picture 82">
            <a:extLst>
              <a:ext uri="{FF2B5EF4-FFF2-40B4-BE49-F238E27FC236}">
                <a16:creationId xmlns:a16="http://schemas.microsoft.com/office/drawing/2014/main" id="{EDFD47F8-48FD-4CDF-8665-660EF3C68C3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886036" y="5732344"/>
            <a:ext cx="343627" cy="381251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F78C1FE8-A124-46FC-A98C-88F8D95167E4}"/>
              </a:ext>
            </a:extLst>
          </p:cNvPr>
          <p:cNvSpPr txBox="1"/>
          <p:nvPr/>
        </p:nvSpPr>
        <p:spPr>
          <a:xfrm>
            <a:off x="5075877" y="4563275"/>
            <a:ext cx="1619347" cy="228872"/>
          </a:xfrm>
          <a:prstGeom prst="rect">
            <a:avLst/>
          </a:prstGeom>
          <a:solidFill>
            <a:srgbClr val="324E70"/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DEV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8B86A97-E07B-437F-9448-C085A462D607}"/>
              </a:ext>
            </a:extLst>
          </p:cNvPr>
          <p:cNvSpPr txBox="1"/>
          <p:nvPr/>
        </p:nvSpPr>
        <p:spPr>
          <a:xfrm>
            <a:off x="6732967" y="4563275"/>
            <a:ext cx="1619347" cy="228872"/>
          </a:xfrm>
          <a:prstGeom prst="rect">
            <a:avLst/>
          </a:prstGeom>
          <a:solidFill>
            <a:srgbClr val="324E70"/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SERVER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271578D2-3D19-4726-AD4E-D357B10F33AA}"/>
              </a:ext>
            </a:extLst>
          </p:cNvPr>
          <p:cNvSpPr txBox="1"/>
          <p:nvPr/>
        </p:nvSpPr>
        <p:spPr>
          <a:xfrm>
            <a:off x="8390057" y="4562363"/>
            <a:ext cx="1619347" cy="228872"/>
          </a:xfrm>
          <a:prstGeom prst="rect">
            <a:avLst/>
          </a:prstGeom>
          <a:solidFill>
            <a:srgbClr val="324E70"/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USER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4C7FD015-7FA7-47ED-9BE8-C6166C9C3D28}"/>
              </a:ext>
            </a:extLst>
          </p:cNvPr>
          <p:cNvSpPr txBox="1"/>
          <p:nvPr/>
        </p:nvSpPr>
        <p:spPr>
          <a:xfrm>
            <a:off x="5075876" y="4250599"/>
            <a:ext cx="4930037" cy="261101"/>
          </a:xfrm>
          <a:prstGeom prst="rect">
            <a:avLst/>
          </a:prstGeom>
          <a:solidFill>
            <a:srgbClr val="324E70"/>
          </a:solidFill>
          <a:ln>
            <a:solidFill>
              <a:srgbClr val="324E70"/>
            </a:solidFill>
          </a:ln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ENVIRONMENT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405AC38-1A2A-48C4-8254-4CB061EA9B0D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802895" y="2255041"/>
            <a:ext cx="2912121" cy="1497253"/>
          </a:xfrm>
          <a:prstGeom prst="rect">
            <a:avLst/>
          </a:prstGeom>
        </p:spPr>
      </p:pic>
      <p:sp>
        <p:nvSpPr>
          <p:cNvPr id="85" name="TextBox 84">
            <a:extLst>
              <a:ext uri="{FF2B5EF4-FFF2-40B4-BE49-F238E27FC236}">
                <a16:creationId xmlns:a16="http://schemas.microsoft.com/office/drawing/2014/main" id="{B38285D6-28D9-4302-9589-1552BC6FF259}"/>
              </a:ext>
            </a:extLst>
          </p:cNvPr>
          <p:cNvSpPr txBox="1"/>
          <p:nvPr/>
        </p:nvSpPr>
        <p:spPr>
          <a:xfrm>
            <a:off x="8787958" y="6010981"/>
            <a:ext cx="914079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1200" dirty="0"/>
              <a:t>Tensorflow.js</a:t>
            </a:r>
          </a:p>
        </p:txBody>
      </p:sp>
    </p:spTree>
    <p:extLst>
      <p:ext uri="{BB962C8B-B14F-4D97-AF65-F5344CB8AC3E}">
        <p14:creationId xmlns:p14="http://schemas.microsoft.com/office/powerpoint/2010/main" val="28142424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84BC124-7B5B-4771-99AA-81E29F46E1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9066" y="949911"/>
            <a:ext cx="2961409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81EE26F-9082-4D01-AFB3-FCC7A6340B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5475" y="393354"/>
            <a:ext cx="987638" cy="1286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3172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>
          <a:noFill/>
        </a:ln>
      </a:spPr>
      <a:bodyPr wrap="none" lIns="0" tIns="0" rIns="0" bIns="0" rtlCol="0" anchor="t" anchorCtr="0"/>
      <a:lstStyle>
        <a:defPPr algn="ctr">
          <a:defRPr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1224</TotalTime>
  <Words>394</Words>
  <Application>Microsoft Office PowerPoint</Application>
  <PresentationFormat>Widescreen</PresentationFormat>
  <Paragraphs>215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Helvetica Neue</vt:lpstr>
      <vt:lpstr>Arial</vt:lpstr>
      <vt:lpstr>Calibri</vt:lpstr>
      <vt:lpstr>Calibri Light</vt:lpstr>
      <vt:lpstr>Impact</vt:lpstr>
      <vt:lpstr>Office テーマ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Woraitthinan Kritdikoon</dc:creator>
  <cp:lastModifiedBy>Woraitthinan Kritdikoon</cp:lastModifiedBy>
  <cp:revision>82</cp:revision>
  <dcterms:created xsi:type="dcterms:W3CDTF">2020-07-15T20:01:48Z</dcterms:created>
  <dcterms:modified xsi:type="dcterms:W3CDTF">2020-08-10T15:00:48Z</dcterms:modified>
</cp:coreProperties>
</file>